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Lst>
  <p:sldSz cx="9144000" cy="5143500" type="screen16x9"/>
  <p:notesSz cx="6858000" cy="9144000"/>
  <p:embeddedFontLst>
    <p:embeddedFont>
      <p:font typeface="Georgia" panose="02040502050405020303" pitchFamily="18" charset="0"/>
      <p:regular r:id="rId25"/>
      <p:bold r:id="rId26"/>
      <p:italic r:id="rId27"/>
      <p:boldItalic r:id="rId28"/>
    </p:embeddedFont>
    <p:embeddedFont>
      <p:font typeface="Roboto" panose="02000000000000000000" pitchFamily="2" charset="0"/>
      <p:regular r:id="rId29"/>
      <p:bold r:id="rId30"/>
      <p:italic r:id="rId31"/>
      <p:boldItalic r:id="rId3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57535"/>
  </p:normalViewPr>
  <p:slideViewPr>
    <p:cSldViewPr snapToGrid="0">
      <p:cViewPr varScale="1">
        <p:scale>
          <a:sx n="90" d="100"/>
          <a:sy n="90" d="100"/>
        </p:scale>
        <p:origin x="2280" y="19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font" Target="fonts/font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buttercup31.medium.com/k-means-clustering-f07b03d46e8a"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www.davidzeleny.net/anadat-r/doku.php/en:pca"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medium.com/mlearning-ai/what-are-the-types-of-recommendation-systems-3487cbafa7c9"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medium.com/mlearning-ai/what-are-the-types-of-recommendation-systems-3487cbafa7c9"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CA"/>
              <a:t>Matan</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134f9e43f59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134f9e43f59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CA">
                <a:solidFill>
                  <a:schemeClr val="dk1"/>
                </a:solidFill>
              </a:rPr>
              <a:t>Milton</a:t>
            </a:r>
            <a:endParaRPr/>
          </a:p>
          <a:p>
            <a:pPr marL="0" lvl="0" indent="0" algn="l" rtl="0">
              <a:spcBef>
                <a:spcPts val="0"/>
              </a:spcBef>
              <a:spcAft>
                <a:spcPts val="0"/>
              </a:spcAft>
              <a:buNone/>
            </a:pPr>
            <a:r>
              <a:rPr lang="en-CA"/>
              <a:t>Source: </a:t>
            </a:r>
            <a:r>
              <a:rPr lang="en-CA" u="sng">
                <a:solidFill>
                  <a:schemeClr val="hlink"/>
                </a:solidFill>
                <a:hlinkClick r:id="rId3"/>
              </a:rPr>
              <a:t>https://buttercup31.medium.com/k-means-clustering-f07b03d46e8a</a:t>
            </a:r>
            <a:endParaRPr/>
          </a:p>
          <a:p>
            <a:pPr marL="0" lvl="0" indent="0" algn="l" rtl="0">
              <a:spcBef>
                <a:spcPts val="0"/>
              </a:spcBef>
              <a:spcAft>
                <a:spcPts val="0"/>
              </a:spcAft>
              <a:buNone/>
            </a:pPr>
            <a:r>
              <a:rPr lang="en-CA" sz="1500" b="1">
                <a:solidFill>
                  <a:srgbClr val="292929"/>
                </a:solidFill>
                <a:highlight>
                  <a:srgbClr val="FFFFFF"/>
                </a:highlight>
                <a:latin typeface="Georgia"/>
                <a:ea typeface="Georgia"/>
                <a:cs typeface="Georgia"/>
                <a:sym typeface="Georgia"/>
              </a:rPr>
              <a:t>“</a:t>
            </a:r>
            <a:r>
              <a:rPr lang="en-CA" sz="1500">
                <a:solidFill>
                  <a:srgbClr val="292929"/>
                </a:solidFill>
                <a:highlight>
                  <a:srgbClr val="FFFFFF"/>
                </a:highlight>
                <a:latin typeface="Georgia"/>
                <a:ea typeface="Georgia"/>
                <a:cs typeface="Georgia"/>
                <a:sym typeface="Georgia"/>
              </a:rPr>
              <a:t>grouping of similar data points together and discover patterns in them.”</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134f9e43f59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134f9e43f59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CA">
                <a:solidFill>
                  <a:schemeClr val="dk1"/>
                </a:solidFill>
              </a:rPr>
              <a:t>Milton</a:t>
            </a:r>
            <a:endParaRPr/>
          </a:p>
          <a:p>
            <a:pPr marL="0" lvl="0" indent="0" algn="l" rtl="0">
              <a:spcBef>
                <a:spcPts val="0"/>
              </a:spcBef>
              <a:spcAft>
                <a:spcPts val="0"/>
              </a:spcAft>
              <a:buNone/>
            </a:pPr>
            <a:r>
              <a:rPr lang="en-CA"/>
              <a:t>source:</a:t>
            </a:r>
            <a:r>
              <a:rPr lang="en-CA" u="sng">
                <a:solidFill>
                  <a:schemeClr val="hlink"/>
                </a:solidFill>
                <a:hlinkClick r:id="rId3"/>
              </a:rPr>
              <a:t>https://www.davidzeleny.net/anadat-r/doku.php/en:pca</a:t>
            </a:r>
            <a:endParaRPr/>
          </a:p>
          <a:p>
            <a:pPr marL="0" lvl="0" indent="0" algn="l" rtl="0">
              <a:spcBef>
                <a:spcPts val="0"/>
              </a:spcBef>
              <a:spcAft>
                <a:spcPts val="0"/>
              </a:spcAft>
              <a:buNone/>
            </a:pPr>
            <a:endParaRPr/>
          </a:p>
          <a:p>
            <a:pPr marL="0" lvl="0" indent="0" algn="l" rtl="0">
              <a:spcBef>
                <a:spcPts val="0"/>
              </a:spcBef>
              <a:spcAft>
                <a:spcPts val="0"/>
              </a:spcAft>
              <a:buNone/>
            </a:pPr>
            <a:r>
              <a:rPr lang="en-CA" sz="1200">
                <a:solidFill>
                  <a:srgbClr val="212529"/>
                </a:solidFill>
                <a:highlight>
                  <a:srgbClr val="FFFFFF"/>
                </a:highlight>
                <a:latin typeface="Roboto"/>
                <a:ea typeface="Roboto"/>
                <a:cs typeface="Roboto"/>
                <a:sym typeface="Roboto"/>
              </a:rPr>
              <a:t>Linear dimensionality reduction using Singular Value Decomposition of the data to project it to a lower dimensional space.</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134f9e43f59_0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134f9e43f59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CA">
                <a:solidFill>
                  <a:schemeClr val="dk1"/>
                </a:solidFill>
              </a:rPr>
              <a:t>Milton</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CA">
                <a:solidFill>
                  <a:schemeClr val="dk1"/>
                </a:solidFill>
              </a:rPr>
              <a:t>IIloyd:</a:t>
            </a:r>
            <a:endParaRPr>
              <a:solidFill>
                <a:schemeClr val="dk1"/>
              </a:solidFill>
            </a:endParaRPr>
          </a:p>
          <a:p>
            <a:pPr marL="0" lvl="0" indent="0" algn="l" rtl="0">
              <a:spcBef>
                <a:spcPts val="0"/>
              </a:spcBef>
              <a:spcAft>
                <a:spcPts val="0"/>
              </a:spcAft>
              <a:buClr>
                <a:schemeClr val="dk1"/>
              </a:buClr>
              <a:buSzPts val="1100"/>
              <a:buFont typeface="Arial"/>
              <a:buNone/>
            </a:pPr>
            <a:r>
              <a:rPr lang="en-CA">
                <a:solidFill>
                  <a:schemeClr val="dk1"/>
                </a:solidFill>
              </a:rPr>
              <a:t>1)Maximization step: (</a:t>
            </a:r>
            <a:r>
              <a:rPr lang="en-CA" sz="1150">
                <a:solidFill>
                  <a:srgbClr val="282829"/>
                </a:solidFill>
                <a:highlight>
                  <a:srgbClr val="FFFFFF"/>
                </a:highlight>
                <a:latin typeface="Roboto"/>
                <a:ea typeface="Roboto"/>
                <a:cs typeface="Roboto"/>
                <a:sym typeface="Roboto"/>
              </a:rPr>
              <a:t>computing Maximum Likelihood cluster center for each point, conversely minimizing Euclidean distance i.e. employing Gaussian noise assumption)</a:t>
            </a:r>
            <a:endParaRPr sz="1150">
              <a:solidFill>
                <a:srgbClr val="282829"/>
              </a:solidFill>
              <a:highlight>
                <a:srgbClr val="FFFFFF"/>
              </a:highlight>
              <a:latin typeface="Roboto"/>
              <a:ea typeface="Roboto"/>
              <a:cs typeface="Roboto"/>
              <a:sym typeface="Roboto"/>
            </a:endParaRPr>
          </a:p>
          <a:p>
            <a:pPr marL="0" lvl="0" indent="0" algn="l" rtl="0">
              <a:spcBef>
                <a:spcPts val="0"/>
              </a:spcBef>
              <a:spcAft>
                <a:spcPts val="0"/>
              </a:spcAft>
              <a:buClr>
                <a:schemeClr val="dk1"/>
              </a:buClr>
              <a:buSzPts val="1100"/>
              <a:buFont typeface="Arial"/>
              <a:buNone/>
            </a:pPr>
            <a:r>
              <a:rPr lang="en-CA" sz="1150">
                <a:solidFill>
                  <a:srgbClr val="282829"/>
                </a:solidFill>
                <a:highlight>
                  <a:srgbClr val="FFFFFF"/>
                </a:highlight>
                <a:latin typeface="Roboto"/>
                <a:ea typeface="Roboto"/>
                <a:cs typeface="Roboto"/>
                <a:sym typeface="Roboto"/>
              </a:rPr>
              <a:t>2) Expectation step: (taking the expected value under uniform distribution i.e. the mean).</a:t>
            </a:r>
            <a:endParaRPr sz="1150">
              <a:solidFill>
                <a:srgbClr val="282829"/>
              </a:solidFill>
              <a:highlight>
                <a:srgbClr val="FFFFFF"/>
              </a:highlight>
              <a:latin typeface="Roboto"/>
              <a:ea typeface="Roboto"/>
              <a:cs typeface="Roboto"/>
              <a:sym typeface="Roboto"/>
            </a:endParaRPr>
          </a:p>
          <a:p>
            <a:pPr marL="0" lvl="0" indent="0" algn="l" rtl="0">
              <a:spcBef>
                <a:spcPts val="0"/>
              </a:spcBef>
              <a:spcAft>
                <a:spcPts val="0"/>
              </a:spcAft>
              <a:buClr>
                <a:schemeClr val="dk1"/>
              </a:buClr>
              <a:buSzPts val="1100"/>
              <a:buFont typeface="Arial"/>
              <a:buNone/>
            </a:pPr>
            <a:endParaRPr sz="1200">
              <a:solidFill>
                <a:srgbClr val="212529"/>
              </a:solidFill>
              <a:highlight>
                <a:schemeClr val="accent6"/>
              </a:highlight>
              <a:latin typeface="Roboto"/>
              <a:ea typeface="Roboto"/>
              <a:cs typeface="Roboto"/>
              <a:sym typeface="Roboto"/>
            </a:endParaRPr>
          </a:p>
          <a:p>
            <a:pPr marL="0" lvl="0" indent="0" algn="l" rtl="0">
              <a:spcBef>
                <a:spcPts val="0"/>
              </a:spcBef>
              <a:spcAft>
                <a:spcPts val="0"/>
              </a:spcAft>
              <a:buClr>
                <a:schemeClr val="dk1"/>
              </a:buClr>
              <a:buSzPts val="1100"/>
              <a:buFont typeface="Arial"/>
              <a:buNone/>
            </a:pPr>
            <a:endParaRPr sz="1200">
              <a:solidFill>
                <a:srgbClr val="212529"/>
              </a:solidFill>
              <a:highlight>
                <a:schemeClr val="accent6"/>
              </a:highlight>
              <a:latin typeface="Roboto"/>
              <a:ea typeface="Roboto"/>
              <a:cs typeface="Roboto"/>
              <a:sym typeface="Roboto"/>
            </a:endParaRPr>
          </a:p>
          <a:p>
            <a:pPr marL="0" lvl="0" indent="0" algn="l" rtl="0">
              <a:spcBef>
                <a:spcPts val="0"/>
              </a:spcBef>
              <a:spcAft>
                <a:spcPts val="0"/>
              </a:spcAft>
              <a:buClr>
                <a:schemeClr val="dk1"/>
              </a:buClr>
              <a:buSzPts val="1100"/>
              <a:buFont typeface="Arial"/>
              <a:buNone/>
            </a:pPr>
            <a:r>
              <a:rPr lang="en-CA" sz="1200">
                <a:solidFill>
                  <a:srgbClr val="212529"/>
                </a:solidFill>
                <a:latin typeface="Roboto"/>
                <a:ea typeface="Roboto"/>
                <a:cs typeface="Roboto"/>
                <a:sym typeface="Roboto"/>
              </a:rPr>
              <a:t>Elkan:</a:t>
            </a:r>
            <a:endParaRPr sz="1200">
              <a:solidFill>
                <a:srgbClr val="212529"/>
              </a:solidFill>
              <a:latin typeface="Roboto"/>
              <a:ea typeface="Roboto"/>
              <a:cs typeface="Roboto"/>
              <a:sym typeface="Roboto"/>
            </a:endParaRPr>
          </a:p>
          <a:p>
            <a:pPr marL="0" lvl="0" indent="0" algn="l" rtl="0">
              <a:spcBef>
                <a:spcPts val="0"/>
              </a:spcBef>
              <a:spcAft>
                <a:spcPts val="0"/>
              </a:spcAft>
              <a:buClr>
                <a:schemeClr val="dk1"/>
              </a:buClr>
              <a:buSzPts val="1100"/>
              <a:buFont typeface="Arial"/>
              <a:buNone/>
            </a:pPr>
            <a:r>
              <a:rPr lang="en-CA" sz="1200">
                <a:solidFill>
                  <a:srgbClr val="212529"/>
                </a:solidFill>
                <a:latin typeface="Roboto"/>
                <a:ea typeface="Roboto"/>
                <a:cs typeface="Roboto"/>
                <a:sym typeface="Roboto"/>
              </a:rPr>
              <a:t>This is done by using triangle inequality to keep track of lower and upper bounds for distances between points and centers.</a:t>
            </a:r>
            <a:endParaRPr sz="1200">
              <a:solidFill>
                <a:srgbClr val="212529"/>
              </a:solidFill>
              <a:latin typeface="Roboto"/>
              <a:ea typeface="Roboto"/>
              <a:cs typeface="Roboto"/>
              <a:sym typeface="Roboto"/>
            </a:endParaRPr>
          </a:p>
          <a:p>
            <a:pPr marL="0" lvl="0" indent="0" algn="l" rtl="0">
              <a:spcBef>
                <a:spcPts val="0"/>
              </a:spcBef>
              <a:spcAft>
                <a:spcPts val="0"/>
              </a:spcAft>
              <a:buClr>
                <a:schemeClr val="dk1"/>
              </a:buClr>
              <a:buSzPts val="1100"/>
              <a:buFont typeface="Arial"/>
              <a:buNone/>
            </a:pPr>
            <a:endParaRPr sz="1200">
              <a:solidFill>
                <a:srgbClr val="212529"/>
              </a:solidFill>
              <a:latin typeface="Roboto"/>
              <a:ea typeface="Roboto"/>
              <a:cs typeface="Roboto"/>
              <a:sym typeface="Roboto"/>
            </a:endParaRPr>
          </a:p>
          <a:p>
            <a:pPr marL="0" lvl="0" indent="0" algn="l" rtl="0">
              <a:spcBef>
                <a:spcPts val="0"/>
              </a:spcBef>
              <a:spcAft>
                <a:spcPts val="0"/>
              </a:spcAft>
              <a:buClr>
                <a:schemeClr val="dk1"/>
              </a:buClr>
              <a:buSzPts val="1100"/>
              <a:buFont typeface="Arial"/>
              <a:buNone/>
            </a:pPr>
            <a:r>
              <a:rPr lang="en-CA" sz="1200">
                <a:solidFill>
                  <a:srgbClr val="212529"/>
                </a:solidFill>
                <a:highlight>
                  <a:srgbClr val="FFFFFF"/>
                </a:highlight>
                <a:latin typeface="Roboto"/>
                <a:ea typeface="Roboto"/>
                <a:cs typeface="Roboto"/>
                <a:sym typeface="Roboto"/>
              </a:rPr>
              <a:t>++smart way to speed up convergence</a:t>
            </a:r>
            <a:endParaRPr sz="1200">
              <a:solidFill>
                <a:srgbClr val="212529"/>
              </a:solidFill>
              <a:highlight>
                <a:srgbClr val="FFFFFF"/>
              </a:highlight>
              <a:latin typeface="Roboto"/>
              <a:ea typeface="Roboto"/>
              <a:cs typeface="Roboto"/>
              <a:sym typeface="Roboto"/>
            </a:endParaRPr>
          </a:p>
          <a:p>
            <a:pPr marL="0" lvl="0" indent="0" algn="l" rtl="0">
              <a:spcBef>
                <a:spcPts val="0"/>
              </a:spcBef>
              <a:spcAft>
                <a:spcPts val="0"/>
              </a:spcAft>
              <a:buClr>
                <a:schemeClr val="dk1"/>
              </a:buClr>
              <a:buSzPts val="1100"/>
              <a:buFont typeface="Arial"/>
              <a:buNone/>
            </a:pPr>
            <a:r>
              <a:rPr lang="en-CA" sz="1200">
                <a:solidFill>
                  <a:schemeClr val="dk1"/>
                </a:solidFill>
              </a:rPr>
              <a:t>*callable is </a:t>
            </a:r>
            <a:r>
              <a:rPr lang="en-CA" sz="1200" b="1">
                <a:solidFill>
                  <a:schemeClr val="dk1"/>
                </a:solidFill>
              </a:rPr>
              <a:t>a function-like object</a:t>
            </a:r>
            <a:endParaRPr sz="1200">
              <a:solidFill>
                <a:schemeClr val="dk1"/>
              </a:solidFill>
              <a:latin typeface="Roboto"/>
              <a:ea typeface="Roboto"/>
              <a:cs typeface="Roboto"/>
              <a:sym typeface="Roboto"/>
            </a:endParaRPr>
          </a:p>
          <a:p>
            <a:pPr marL="0" lvl="0" indent="0" algn="l" rtl="0">
              <a:spcBef>
                <a:spcPts val="0"/>
              </a:spcBef>
              <a:spcAft>
                <a:spcPts val="0"/>
              </a:spcAft>
              <a:buClr>
                <a:schemeClr val="dk1"/>
              </a:buClr>
              <a:buSzPts val="1100"/>
              <a:buFont typeface="Arial"/>
              <a:buNone/>
            </a:pPr>
            <a:endParaRPr sz="1200">
              <a:solidFill>
                <a:srgbClr val="212529"/>
              </a:solidFill>
              <a:highlight>
                <a:schemeClr val="accent6"/>
              </a:highlight>
              <a:latin typeface="Roboto"/>
              <a:ea typeface="Roboto"/>
              <a:cs typeface="Roboto"/>
              <a:sym typeface="Roboto"/>
            </a:endParaRPr>
          </a:p>
          <a:p>
            <a:pPr marL="0" lvl="0" indent="0" algn="l" rtl="0">
              <a:spcBef>
                <a:spcPts val="0"/>
              </a:spcBef>
              <a:spcAft>
                <a:spcPts val="0"/>
              </a:spcAft>
              <a:buClr>
                <a:schemeClr val="dk1"/>
              </a:buClr>
              <a:buSzPts val="1100"/>
              <a:buFont typeface="Arial"/>
              <a:buNone/>
            </a:pPr>
            <a:endParaRPr sz="1200">
              <a:solidFill>
                <a:srgbClr val="212529"/>
              </a:solidFill>
              <a:highlight>
                <a:schemeClr val="accent6"/>
              </a:highlight>
              <a:latin typeface="Roboto"/>
              <a:ea typeface="Roboto"/>
              <a:cs typeface="Roboto"/>
              <a:sym typeface="Roboto"/>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134f9e43f59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134f9e43f59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CA" sz="1150">
                <a:solidFill>
                  <a:srgbClr val="444444"/>
                </a:solidFill>
                <a:highlight>
                  <a:srgbClr val="FFFFFF"/>
                </a:highlight>
              </a:rPr>
              <a:t>Dylan</a:t>
            </a:r>
            <a:endParaRPr sz="1150">
              <a:solidFill>
                <a:srgbClr val="444444"/>
              </a:solidFill>
              <a:highlight>
                <a:srgbClr val="FFFFFF"/>
              </a:highlight>
            </a:endParaRPr>
          </a:p>
          <a:p>
            <a:pPr marL="0" lvl="0" indent="0" algn="l" rtl="0">
              <a:spcBef>
                <a:spcPts val="0"/>
              </a:spcBef>
              <a:spcAft>
                <a:spcPts val="0"/>
              </a:spcAft>
              <a:buNone/>
            </a:pPr>
            <a:r>
              <a:rPr lang="en-CA" sz="1150">
                <a:solidFill>
                  <a:srgbClr val="444444"/>
                </a:solidFill>
                <a:highlight>
                  <a:srgbClr val="FFFFFF"/>
                </a:highlight>
              </a:rPr>
              <a:t>The concept is based on SSE (sum of the squared errors) as an indicator to calculate the distance from each point in each group to the center of the cluster</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134f9e43f59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134f9e43f59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CA" sz="1150">
                <a:solidFill>
                  <a:srgbClr val="444444"/>
                </a:solidFill>
                <a:highlight>
                  <a:schemeClr val="lt1"/>
                </a:highlight>
              </a:rPr>
              <a:t>Dylan</a:t>
            </a:r>
            <a:endParaRPr sz="1150">
              <a:solidFill>
                <a:srgbClr val="444444"/>
              </a:solidFill>
              <a:highlight>
                <a:schemeClr val="lt1"/>
              </a:highlight>
            </a:endParaRPr>
          </a:p>
          <a:p>
            <a:pPr marL="0" lvl="0" indent="0" algn="l" rtl="0">
              <a:spcBef>
                <a:spcPts val="0"/>
              </a:spcBef>
              <a:spcAft>
                <a:spcPts val="0"/>
              </a:spcAft>
              <a:buClr>
                <a:schemeClr val="dk1"/>
              </a:buClr>
              <a:buSzPts val="1100"/>
              <a:buFont typeface="Arial"/>
              <a:buNone/>
            </a:pPr>
            <a:r>
              <a:rPr lang="en-CA" sz="1150">
                <a:solidFill>
                  <a:srgbClr val="444444"/>
                </a:solidFill>
                <a:highlight>
                  <a:schemeClr val="lt1"/>
                </a:highlight>
              </a:rPr>
              <a:t>The elbow score is lower the better, and there is suppose to have a elbow like turning point in the graph,  however, as you can see in our project, the point we are looking for is not obvious, we could still make a estimate that k should between 3 and 4</a:t>
            </a:r>
            <a:endParaRPr sz="1150">
              <a:solidFill>
                <a:srgbClr val="444444"/>
              </a:solidFill>
              <a:highlight>
                <a:schemeClr val="lt1"/>
              </a:highlight>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134f9e43f59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134f9e43f59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CA" sz="1150">
                <a:solidFill>
                  <a:srgbClr val="444444"/>
                </a:solidFill>
                <a:highlight>
                  <a:schemeClr val="lt1"/>
                </a:highlight>
              </a:rPr>
              <a:t>Dylan</a:t>
            </a:r>
            <a:endParaRPr sz="1150">
              <a:solidFill>
                <a:srgbClr val="444444"/>
              </a:solidFill>
              <a:highlight>
                <a:schemeClr val="lt1"/>
              </a:highlight>
            </a:endParaRPr>
          </a:p>
          <a:p>
            <a:pPr marL="0" lvl="0" indent="0" algn="l" rtl="0">
              <a:spcBef>
                <a:spcPts val="0"/>
              </a:spcBef>
              <a:spcAft>
                <a:spcPts val="0"/>
              </a:spcAft>
              <a:buClr>
                <a:schemeClr val="dk1"/>
              </a:buClr>
              <a:buSzPts val="1100"/>
              <a:buFont typeface="Arial"/>
              <a:buNone/>
            </a:pPr>
            <a:r>
              <a:rPr lang="en-CA" sz="1150">
                <a:solidFill>
                  <a:srgbClr val="444444"/>
                </a:solidFill>
                <a:highlight>
                  <a:schemeClr val="lt1"/>
                </a:highlight>
              </a:rPr>
              <a:t>And we will use another method to find the best k value, there are two methods to do that, one is silhouette coefficient, another one is calinski harabasz index. Those two have the same idea to evaluate the model, which is the combination of calculate the points from centroid and distance from each centroid.</a:t>
            </a:r>
            <a:endParaRPr sz="1150">
              <a:solidFill>
                <a:srgbClr val="444444"/>
              </a:solidFill>
              <a:highlight>
                <a:schemeClr val="lt1"/>
              </a:highlight>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134f9e43f59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134f9e43f59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CA" sz="1150">
                <a:solidFill>
                  <a:srgbClr val="444444"/>
                </a:solidFill>
                <a:highlight>
                  <a:schemeClr val="lt1"/>
                </a:highlight>
              </a:rPr>
              <a:t>Dylan</a:t>
            </a:r>
            <a:endParaRPr sz="1150">
              <a:solidFill>
                <a:srgbClr val="444444"/>
              </a:solidFill>
              <a:highlight>
                <a:schemeClr val="lt1"/>
              </a:highlight>
            </a:endParaRPr>
          </a:p>
          <a:p>
            <a:pPr marL="0" lvl="0" indent="0" algn="l" rtl="0">
              <a:spcBef>
                <a:spcPts val="0"/>
              </a:spcBef>
              <a:spcAft>
                <a:spcPts val="0"/>
              </a:spcAft>
              <a:buClr>
                <a:schemeClr val="dk1"/>
              </a:buClr>
              <a:buSzPts val="1100"/>
              <a:buFont typeface="Arial"/>
              <a:buNone/>
            </a:pPr>
            <a:r>
              <a:rPr lang="en-CA" sz="1150">
                <a:solidFill>
                  <a:srgbClr val="444444"/>
                </a:solidFill>
                <a:highlight>
                  <a:schemeClr val="lt1"/>
                </a:highlight>
              </a:rPr>
              <a:t>So this is the graph of silhouette coefficient, which is the higher the better, as you can see there is a sharp turning point when the k equals to four, and after that the graph tend to equals to zero when the k go infinity</a:t>
            </a:r>
            <a:endParaRPr sz="1150">
              <a:solidFill>
                <a:srgbClr val="444444"/>
              </a:solidFill>
              <a:highlight>
                <a:schemeClr val="lt1"/>
              </a:highlight>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134f9e43f59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134f9e43f59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CA" sz="1150">
                <a:solidFill>
                  <a:srgbClr val="444444"/>
                </a:solidFill>
                <a:highlight>
                  <a:schemeClr val="lt1"/>
                </a:highlight>
              </a:rPr>
              <a:t>Dylan</a:t>
            </a:r>
            <a:endParaRPr sz="1150">
              <a:solidFill>
                <a:srgbClr val="444444"/>
              </a:solidFill>
              <a:highlight>
                <a:schemeClr val="lt1"/>
              </a:highlight>
            </a:endParaRPr>
          </a:p>
          <a:p>
            <a:pPr marL="0" lvl="0" indent="0" algn="l" rtl="0">
              <a:spcBef>
                <a:spcPts val="0"/>
              </a:spcBef>
              <a:spcAft>
                <a:spcPts val="0"/>
              </a:spcAft>
              <a:buClr>
                <a:schemeClr val="dk1"/>
              </a:buClr>
              <a:buSzPts val="1100"/>
              <a:buFont typeface="Arial"/>
              <a:buNone/>
            </a:pPr>
            <a:r>
              <a:rPr lang="en-CA" sz="1150">
                <a:solidFill>
                  <a:srgbClr val="444444"/>
                </a:solidFill>
                <a:highlight>
                  <a:schemeClr val="lt1"/>
                </a:highlight>
              </a:rPr>
              <a:t>And this is the graph about Calinski Harabasz index versus k value, as you can see, still the index is higher the better, 3 and 4 both are okay, we made a better choice we combine both criteria result and find the best value which is four.</a:t>
            </a:r>
            <a:endParaRPr sz="1150">
              <a:solidFill>
                <a:srgbClr val="444444"/>
              </a:solidFill>
              <a:highlight>
                <a:schemeClr val="lt1"/>
              </a:highlight>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134f9e43f5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134f9e43f5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CA"/>
              <a:t>Dylan</a:t>
            </a:r>
            <a:endParaRPr/>
          </a:p>
          <a:p>
            <a:pPr marL="0" lvl="0" indent="0" algn="l" rtl="0">
              <a:spcBef>
                <a:spcPts val="0"/>
              </a:spcBef>
              <a:spcAft>
                <a:spcPts val="0"/>
              </a:spcAft>
              <a:buNone/>
            </a:pPr>
            <a:r>
              <a:rPr lang="en-CA"/>
              <a:t>Now let’s see the visualization of the data points in both 2d and 3d version, as you can see the pattern is like a tornado, there are four clusters inside of the data points, each clusters center are marked by using the red dots. Next we will see the genre conclusion of each clusters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134f9e43f59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134f9e43f59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CA">
                <a:solidFill>
                  <a:schemeClr val="dk1"/>
                </a:solidFill>
              </a:rPr>
              <a:t>Dylan</a:t>
            </a:r>
            <a:endParaRPr>
              <a:solidFill>
                <a:schemeClr val="dk1"/>
              </a:solidFill>
            </a:endParaRPr>
          </a:p>
          <a:p>
            <a:pPr marL="0" lvl="0" indent="0" algn="l" rtl="0">
              <a:spcBef>
                <a:spcPts val="0"/>
              </a:spcBef>
              <a:spcAft>
                <a:spcPts val="0"/>
              </a:spcAft>
              <a:buNone/>
            </a:pPr>
            <a:r>
              <a:rPr lang="en-CA">
                <a:solidFill>
                  <a:schemeClr val="dk1"/>
                </a:solidFill>
              </a:rPr>
              <a:t>For the first cluster, user who was in the group preferred the genre like romance and drama,school, something like kiminaha</a:t>
            </a:r>
            <a:endParaRPr>
              <a:solidFill>
                <a:schemeClr val="dk1"/>
              </a:solidFill>
            </a:endParaRPr>
          </a:p>
          <a:p>
            <a:pPr marL="0" lvl="0" indent="0" algn="l" rtl="0">
              <a:spcBef>
                <a:spcPts val="0"/>
              </a:spcBef>
              <a:spcAft>
                <a:spcPts val="0"/>
              </a:spcAft>
              <a:buNone/>
            </a:pPr>
            <a:r>
              <a:rPr lang="en-CA">
                <a:solidFill>
                  <a:schemeClr val="dk1"/>
                </a:solidFill>
              </a:rPr>
              <a:t>For the second one, user preferred the genre like action, drama  and Fantasy, i would say they like Naruto or sth like that</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343fa2a294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343fa2a294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CA"/>
              <a:t>Matan</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134f9e43f59_0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134f9e43f59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CA">
                <a:solidFill>
                  <a:schemeClr val="dk1"/>
                </a:solidFill>
              </a:rPr>
              <a:t>Dylan</a:t>
            </a:r>
            <a:endParaRPr>
              <a:solidFill>
                <a:schemeClr val="dk1"/>
              </a:solidFill>
            </a:endParaRPr>
          </a:p>
          <a:p>
            <a:pPr marL="0" lvl="0" indent="0" algn="l" rtl="0">
              <a:spcBef>
                <a:spcPts val="0"/>
              </a:spcBef>
              <a:spcAft>
                <a:spcPts val="0"/>
              </a:spcAft>
              <a:buClr>
                <a:schemeClr val="dk1"/>
              </a:buClr>
              <a:buSzPts val="1100"/>
              <a:buFont typeface="Arial"/>
              <a:buNone/>
            </a:pPr>
            <a:r>
              <a:rPr lang="en-CA">
                <a:solidFill>
                  <a:schemeClr val="dk1"/>
                </a:solidFill>
              </a:rPr>
              <a:t>This also describe the what genre inside of cluster, but as you can see, combine all the result we have, user like the action animes, which verify our hypothesis. So if i have to recommend a anime to a user, the action genre is the first priority. </a:t>
            </a:r>
            <a:endParaRPr>
              <a:solidFill>
                <a:schemeClr val="dk1"/>
              </a:solidFil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134f9e43f59_0_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134f9e43f59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CA"/>
              <a:t>Matan</a:t>
            </a:r>
            <a:endParaRPr/>
          </a:p>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134f9e43f59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134f9e43f59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1343fa2a294_0_2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1343fa2a294_0_2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CA" dirty="0"/>
              <a:t>Matan</a:t>
            </a:r>
            <a:endParaRPr dirty="0"/>
          </a:p>
          <a:p>
            <a:pPr marL="0" lvl="0" indent="0" algn="l" rtl="0">
              <a:spcBef>
                <a:spcPts val="0"/>
              </a:spcBef>
              <a:spcAft>
                <a:spcPts val="0"/>
              </a:spcAft>
              <a:buNone/>
            </a:pPr>
            <a:r>
              <a:rPr lang="en-CA" dirty="0"/>
              <a:t>In this era of big data, everyone wants to experience customized services, so this project is to explore how to recommend new related anime to users based on analyzing your viewing history</a:t>
            </a: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1343fa2a294_0_2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1343fa2a294_0_2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CA"/>
              <a:t>Matan</a:t>
            </a:r>
            <a:endParaRPr/>
          </a:p>
          <a:p>
            <a:pPr marL="0" lvl="0" indent="0" algn="l" rtl="0">
              <a:spcBef>
                <a:spcPts val="0"/>
              </a:spcBef>
              <a:spcAft>
                <a:spcPts val="0"/>
              </a:spcAft>
              <a:buNone/>
            </a:pPr>
            <a:r>
              <a:rPr lang="en-CA"/>
              <a:t>In the real world, many e-commercial and retail company deploy their own recommendation system, but there are three main type of recommendation engine,</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g1343fa2a294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 name="Google Shape;79;g1343fa2a294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CA">
                <a:solidFill>
                  <a:schemeClr val="dk1"/>
                </a:solidFill>
              </a:rPr>
              <a:t>Matan</a:t>
            </a:r>
            <a:endParaRPr sz="1200">
              <a:solidFill>
                <a:srgbClr val="9900FF"/>
              </a:solidFill>
            </a:endParaRPr>
          </a:p>
          <a:p>
            <a:pPr marL="0" lvl="0" indent="0" algn="l" rtl="0">
              <a:spcBef>
                <a:spcPts val="0"/>
              </a:spcBef>
              <a:spcAft>
                <a:spcPts val="0"/>
              </a:spcAft>
              <a:buClr>
                <a:schemeClr val="dk1"/>
              </a:buClr>
              <a:buSzPts val="1100"/>
              <a:buFont typeface="Arial"/>
              <a:buNone/>
            </a:pPr>
            <a:r>
              <a:rPr lang="en-CA" sz="1200">
                <a:solidFill>
                  <a:srgbClr val="9900FF"/>
                </a:solidFill>
              </a:rPr>
              <a:t>Source:</a:t>
            </a:r>
            <a:r>
              <a:rPr lang="en-CA" sz="1200" u="sng">
                <a:solidFill>
                  <a:schemeClr val="hlink"/>
                </a:solidFill>
                <a:hlinkClick r:id="rId3"/>
              </a:rPr>
              <a:t>https://medium.com/mlearning-ai/what-are-the-types-of-recommendation-systems-3487cbafa7c9</a:t>
            </a:r>
            <a:endParaRPr sz="1200">
              <a:solidFill>
                <a:srgbClr val="9900FF"/>
              </a:solidFill>
            </a:endParaRPr>
          </a:p>
          <a:p>
            <a:pPr marL="0" lvl="0" indent="0" algn="l" rtl="0">
              <a:spcBef>
                <a:spcPts val="0"/>
              </a:spcBef>
              <a:spcAft>
                <a:spcPts val="0"/>
              </a:spcAft>
              <a:buClr>
                <a:schemeClr val="dk1"/>
              </a:buClr>
              <a:buSzPts val="1100"/>
              <a:buFont typeface="Arial"/>
              <a:buNone/>
            </a:pPr>
            <a:r>
              <a:rPr lang="en-CA" sz="1500">
                <a:solidFill>
                  <a:srgbClr val="292929"/>
                </a:solidFill>
                <a:highlight>
                  <a:srgbClr val="FFFFFF"/>
                </a:highlight>
                <a:latin typeface="Georgia"/>
                <a:ea typeface="Georgia"/>
                <a:cs typeface="Georgia"/>
                <a:sym typeface="Georgia"/>
              </a:rPr>
              <a:t>Now i am going to talk about what is collaborative filtering, The collaborative filtering method is based on gathering and analyzing data on user’s behavior. This includes the user’s online activities and predicting what they will like based on the similarity with other users.</a:t>
            </a:r>
            <a:endParaRPr sz="1200">
              <a:solidFill>
                <a:srgbClr val="9900FF"/>
              </a:solidFill>
            </a:endParaRPr>
          </a:p>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1343fa2a294_0_2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1343fa2a294_0_2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CA">
                <a:solidFill>
                  <a:schemeClr val="dk1"/>
                </a:solidFill>
              </a:rPr>
              <a:t>Matan</a:t>
            </a:r>
            <a:endParaRPr>
              <a:solidFill>
                <a:schemeClr val="dk1"/>
              </a:solidFill>
            </a:endParaRPr>
          </a:p>
          <a:p>
            <a:pPr marL="0" lvl="0" indent="0" algn="l" rtl="0">
              <a:spcBef>
                <a:spcPts val="0"/>
              </a:spcBef>
              <a:spcAft>
                <a:spcPts val="0"/>
              </a:spcAft>
              <a:buNone/>
            </a:pPr>
            <a:r>
              <a:rPr lang="en-CA" sz="1200">
                <a:solidFill>
                  <a:srgbClr val="9900FF"/>
                </a:solidFill>
              </a:rPr>
              <a:t>Source:</a:t>
            </a:r>
            <a:r>
              <a:rPr lang="en-CA" sz="1200" u="sng">
                <a:solidFill>
                  <a:schemeClr val="hlink"/>
                </a:solidFill>
                <a:hlinkClick r:id="rId3"/>
              </a:rPr>
              <a:t>https://medium.com/mlearning-ai/what-are-the-types-of-recommendation-systems-3487cbafa7c9</a:t>
            </a:r>
            <a:endParaRPr sz="1200">
              <a:solidFill>
                <a:srgbClr val="9900FF"/>
              </a:solidFill>
            </a:endParaRPr>
          </a:p>
          <a:p>
            <a:pPr marL="0" lvl="0" indent="0" algn="l" rtl="0">
              <a:spcBef>
                <a:spcPts val="0"/>
              </a:spcBef>
              <a:spcAft>
                <a:spcPts val="0"/>
              </a:spcAft>
              <a:buNone/>
            </a:pPr>
            <a:r>
              <a:rPr lang="en-CA" sz="1500">
                <a:solidFill>
                  <a:srgbClr val="292929"/>
                </a:solidFill>
                <a:highlight>
                  <a:srgbClr val="FFFFFF"/>
                </a:highlight>
                <a:latin typeface="Georgia"/>
                <a:ea typeface="Georgia"/>
                <a:cs typeface="Georgia"/>
                <a:sym typeface="Georgia"/>
              </a:rPr>
              <a:t>Content-based filtering methods are based on the description of a product and a profile of the user’s preferred choices. In this recommendation system, products are described using keywords, and a user profile is built to express the kind of item this user likes.</a:t>
            </a:r>
            <a:endParaRPr sz="1200">
              <a:solidFill>
                <a:srgbClr val="9900FF"/>
              </a:solidFill>
            </a:endParaRPr>
          </a:p>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1343fa2a294_0_2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1343fa2a294_0_2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CA">
                <a:solidFill>
                  <a:schemeClr val="dk1"/>
                </a:solidFill>
              </a:rPr>
              <a:t>Matan</a:t>
            </a:r>
            <a:endParaRPr sz="1200">
              <a:solidFill>
                <a:srgbClr val="9900FF"/>
              </a:solidFill>
            </a:endParaRPr>
          </a:p>
          <a:p>
            <a:pPr marL="0" lvl="0" indent="0" algn="l" rtl="0">
              <a:spcBef>
                <a:spcPts val="0"/>
              </a:spcBef>
              <a:spcAft>
                <a:spcPts val="0"/>
              </a:spcAft>
              <a:buClr>
                <a:schemeClr val="dk1"/>
              </a:buClr>
              <a:buSzPts val="1100"/>
              <a:buFont typeface="Arial"/>
              <a:buNone/>
            </a:pPr>
            <a:r>
              <a:rPr lang="en-CA" sz="1200">
                <a:solidFill>
                  <a:srgbClr val="9900FF"/>
                </a:solidFill>
              </a:rPr>
              <a:t>Source:https://medium.com/mlearning-ai/what-are-the-types-of-recommendation-systems-3487cbafa7c9</a:t>
            </a:r>
            <a:endParaRPr sz="1200">
              <a:solidFill>
                <a:srgbClr val="9900FF"/>
              </a:solidFill>
            </a:endParaRPr>
          </a:p>
          <a:p>
            <a:pPr marL="0" lvl="0" indent="0" algn="l" rtl="0">
              <a:spcBef>
                <a:spcPts val="0"/>
              </a:spcBef>
              <a:spcAft>
                <a:spcPts val="0"/>
              </a:spcAft>
              <a:buNone/>
            </a:pPr>
            <a:r>
              <a:rPr lang="en-CA" sz="1500">
                <a:solidFill>
                  <a:srgbClr val="292929"/>
                </a:solidFill>
                <a:highlight>
                  <a:srgbClr val="FFFFFF"/>
                </a:highlight>
                <a:latin typeface="Georgia"/>
                <a:ea typeface="Georgia"/>
                <a:cs typeface="Georgia"/>
                <a:sym typeface="Georgia"/>
              </a:rPr>
              <a:t>In hybrid recommendation systems, products are recommended using both content-based and collaborative filtering simultaneously to suggest a broader range of products to customers.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1343fa2a294_0_2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1343fa2a294_0_2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CA" dirty="0"/>
              <a:t>Milton</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CA" dirty="0">
                <a:solidFill>
                  <a:schemeClr val="dk1"/>
                </a:solidFill>
              </a:rPr>
              <a:t>1)</a:t>
            </a:r>
            <a:r>
              <a:rPr lang="en-CA" sz="1050" dirty="0" err="1">
                <a:solidFill>
                  <a:schemeClr val="dk1"/>
                </a:solidFill>
              </a:rPr>
              <a:t>NaN</a:t>
            </a:r>
            <a:r>
              <a:rPr lang="en-CA" sz="1050" dirty="0">
                <a:solidFill>
                  <a:schemeClr val="dk1"/>
                </a:solidFill>
              </a:rPr>
              <a:t> value, </a:t>
            </a:r>
            <a:r>
              <a:rPr lang="en-CA" sz="1050" dirty="0" err="1">
                <a:solidFill>
                  <a:schemeClr val="dk1"/>
                </a:solidFill>
              </a:rPr>
              <a:t>i</a:t>
            </a:r>
            <a:r>
              <a:rPr lang="en-CA" sz="1050" dirty="0">
                <a:solidFill>
                  <a:schemeClr val="dk1"/>
                </a:solidFill>
              </a:rPr>
              <a:t> drop them, they have really small part compare to the dataset</a:t>
            </a:r>
            <a:endParaRPr sz="1050" dirty="0">
              <a:solidFill>
                <a:schemeClr val="dk1"/>
              </a:solidFill>
            </a:endParaRPr>
          </a:p>
          <a:p>
            <a:pPr marL="0" lvl="0" indent="0" algn="l" rtl="0">
              <a:spcBef>
                <a:spcPts val="0"/>
              </a:spcBef>
              <a:spcAft>
                <a:spcPts val="0"/>
              </a:spcAft>
              <a:buNone/>
            </a:pPr>
            <a:endParaRPr sz="1050" dirty="0">
              <a:solidFill>
                <a:schemeClr val="dk1"/>
              </a:solidFill>
            </a:endParaRPr>
          </a:p>
          <a:p>
            <a:pPr marL="0" lvl="0" indent="0" algn="l" rtl="0">
              <a:spcBef>
                <a:spcPts val="0"/>
              </a:spcBef>
              <a:spcAft>
                <a:spcPts val="0"/>
              </a:spcAft>
              <a:buNone/>
            </a:pPr>
            <a:r>
              <a:rPr lang="en-CA" sz="1050" dirty="0">
                <a:solidFill>
                  <a:schemeClr val="dk1"/>
                </a:solidFill>
              </a:rPr>
              <a:t>2)</a:t>
            </a:r>
            <a:r>
              <a:rPr lang="en-CA" sz="1200" dirty="0">
                <a:solidFill>
                  <a:schemeClr val="dk1"/>
                </a:solidFill>
              </a:rPr>
              <a:t>process of converting the categorical data variables which in turn improve predictions </a:t>
            </a:r>
            <a:endParaRPr sz="1200" dirty="0">
              <a:solidFill>
                <a:schemeClr val="dk1"/>
              </a:solidFill>
            </a:endParaRPr>
          </a:p>
          <a:p>
            <a:pPr marL="0" lvl="0" indent="0" algn="l" rtl="0">
              <a:spcBef>
                <a:spcPts val="0"/>
              </a:spcBef>
              <a:spcAft>
                <a:spcPts val="0"/>
              </a:spcAft>
              <a:buNone/>
            </a:pPr>
            <a:endParaRPr sz="1200" dirty="0">
              <a:solidFill>
                <a:schemeClr val="dk1"/>
              </a:solidFill>
            </a:endParaRPr>
          </a:p>
          <a:p>
            <a:pPr marL="0" lvl="0" indent="0" algn="l" rtl="0">
              <a:spcBef>
                <a:spcPts val="0"/>
              </a:spcBef>
              <a:spcAft>
                <a:spcPts val="0"/>
              </a:spcAft>
              <a:buNone/>
            </a:pPr>
            <a:r>
              <a:rPr lang="en-CA" sz="1200" dirty="0">
                <a:solidFill>
                  <a:schemeClr val="dk1"/>
                </a:solidFill>
              </a:rPr>
              <a:t>3)we combine the tables by using common key------</a:t>
            </a:r>
            <a:r>
              <a:rPr lang="en-CA" sz="1200" dirty="0" err="1">
                <a:solidFill>
                  <a:schemeClr val="dk1"/>
                </a:solidFill>
              </a:rPr>
              <a:t>user_id</a:t>
            </a:r>
            <a:endParaRPr sz="1200" dirty="0">
              <a:solidFill>
                <a:schemeClr val="dk1"/>
              </a:solidFill>
            </a:endParaRPr>
          </a:p>
          <a:p>
            <a:pPr marL="0" lvl="0" indent="0" algn="l" rtl="0">
              <a:spcBef>
                <a:spcPts val="0"/>
              </a:spcBef>
              <a:spcAft>
                <a:spcPts val="0"/>
              </a:spcAft>
              <a:buNone/>
            </a:pP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134f9e43f5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134f9e43f5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CA" dirty="0">
                <a:solidFill>
                  <a:schemeClr val="dk1"/>
                </a:solidFill>
              </a:rPr>
              <a:t>Milton</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mc:AlternateContent xmlns:mc="http://schemas.openxmlformats.org/markup-compatibility/2006" xmlns:p14="http://schemas.microsoft.com/office/powerpoint/2010/main">
    <mc:Choice Requires="p14">
      <p:transition spd="med" advClick="0" advTm="20000">
        <p14:gallery dir="l"/>
      </p:transition>
    </mc:Choice>
    <mc:Fallback xmlns="">
      <p:transition spd="med" advClick="0" advTm="2000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mc:AlternateContent xmlns:mc="http://schemas.openxmlformats.org/markup-compatibility/2006" xmlns:p14="http://schemas.microsoft.com/office/powerpoint/2010/main">
    <mc:Choice Requires="p14">
      <p:transition spd="med" advClick="0" advTm="20000">
        <p14:gallery dir="l"/>
      </p:transition>
    </mc:Choice>
    <mc:Fallback xmlns="">
      <p:transition spd="med" advClick="0" advTm="2000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mc:AlternateContent xmlns:mc="http://schemas.openxmlformats.org/markup-compatibility/2006" xmlns:p14="http://schemas.microsoft.com/office/powerpoint/2010/main">
    <mc:Choice Requires="p14">
      <p:transition spd="med" advClick="0" advTm="20000">
        <p14:gallery dir="l"/>
      </p:transition>
    </mc:Choice>
    <mc:Fallback xmlns="">
      <p:transition spd="med" advClick="0" advTm="2000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mc:AlternateContent xmlns:mc="http://schemas.openxmlformats.org/markup-compatibility/2006" xmlns:p14="http://schemas.microsoft.com/office/powerpoint/2010/main">
    <mc:Choice Requires="p14">
      <p:transition spd="med" advClick="0" advTm="20000">
        <p14:gallery dir="l"/>
      </p:transition>
    </mc:Choice>
    <mc:Fallback xmlns="">
      <p:transition spd="med" advClick="0" advTm="2000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mc:AlternateContent xmlns:mc="http://schemas.openxmlformats.org/markup-compatibility/2006" xmlns:p14="http://schemas.microsoft.com/office/powerpoint/2010/main">
    <mc:Choice Requires="p14">
      <p:transition spd="med" advClick="0" advTm="20000">
        <p14:gallery dir="l"/>
      </p:transition>
    </mc:Choice>
    <mc:Fallback xmlns="">
      <p:transition spd="med" advClick="0" advTm="2000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mc:AlternateContent xmlns:mc="http://schemas.openxmlformats.org/markup-compatibility/2006" xmlns:p14="http://schemas.microsoft.com/office/powerpoint/2010/main">
    <mc:Choice Requires="p14">
      <p:transition spd="med" advClick="0" advTm="20000">
        <p14:gallery dir="l"/>
      </p:transition>
    </mc:Choice>
    <mc:Fallback xmlns="">
      <p:transition spd="med" advClick="0" advTm="2000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mc:AlternateContent xmlns:mc="http://schemas.openxmlformats.org/markup-compatibility/2006" xmlns:p14="http://schemas.microsoft.com/office/powerpoint/2010/main">
    <mc:Choice Requires="p14">
      <p:transition spd="med" advClick="0" advTm="20000">
        <p14:gallery dir="l"/>
      </p:transition>
    </mc:Choice>
    <mc:Fallback xmlns="">
      <p:transition spd="med" advClick="0" advTm="2000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mc:AlternateContent xmlns:mc="http://schemas.openxmlformats.org/markup-compatibility/2006" xmlns:p14="http://schemas.microsoft.com/office/powerpoint/2010/main">
    <mc:Choice Requires="p14">
      <p:transition spd="med" advClick="0" advTm="20000">
        <p14:gallery dir="l"/>
      </p:transition>
    </mc:Choice>
    <mc:Fallback xmlns="">
      <p:transition spd="med" advClick="0" advTm="2000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mc:AlternateContent xmlns:mc="http://schemas.openxmlformats.org/markup-compatibility/2006" xmlns:p14="http://schemas.microsoft.com/office/powerpoint/2010/main">
    <mc:Choice Requires="p14">
      <p:transition spd="med" advClick="0" advTm="20000">
        <p14:gallery dir="l"/>
      </p:transition>
    </mc:Choice>
    <mc:Fallback xmlns="">
      <p:transition spd="med" advClick="0" advTm="2000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Clr>
                <a:schemeClr val="dk1"/>
              </a:buClr>
              <a:buSzPts val="1800"/>
              <a:buChar char="●"/>
              <a:defRPr>
                <a:solidFill>
                  <a:schemeClr val="dk1"/>
                </a:solidFill>
              </a:defRPr>
            </a:lvl1pPr>
            <a:lvl2pPr marL="914400" lvl="1" indent="-317500">
              <a:spcBef>
                <a:spcPts val="0"/>
              </a:spcBef>
              <a:spcAft>
                <a:spcPts val="0"/>
              </a:spcAft>
              <a:buClr>
                <a:schemeClr val="dk1"/>
              </a:buClr>
              <a:buSzPts val="1400"/>
              <a:buChar char="○"/>
              <a:defRPr>
                <a:solidFill>
                  <a:schemeClr val="dk1"/>
                </a:solidFill>
              </a:defRPr>
            </a:lvl2pPr>
            <a:lvl3pPr marL="1371600" lvl="2" indent="-317500">
              <a:spcBef>
                <a:spcPts val="0"/>
              </a:spcBef>
              <a:spcAft>
                <a:spcPts val="0"/>
              </a:spcAft>
              <a:buClr>
                <a:schemeClr val="dk1"/>
              </a:buClr>
              <a:buSzPts val="1400"/>
              <a:buChar char="■"/>
              <a:defRPr>
                <a:solidFill>
                  <a:schemeClr val="dk1"/>
                </a:solidFill>
              </a:defRPr>
            </a:lvl3pPr>
            <a:lvl4pPr marL="1828800" lvl="3" indent="-317500">
              <a:spcBef>
                <a:spcPts val="0"/>
              </a:spcBef>
              <a:spcAft>
                <a:spcPts val="0"/>
              </a:spcAft>
              <a:buClr>
                <a:schemeClr val="dk1"/>
              </a:buClr>
              <a:buSzPts val="1400"/>
              <a:buChar char="●"/>
              <a:defRPr>
                <a:solidFill>
                  <a:schemeClr val="dk1"/>
                </a:solidFill>
              </a:defRPr>
            </a:lvl4pPr>
            <a:lvl5pPr marL="2286000" lvl="4" indent="-317500">
              <a:spcBef>
                <a:spcPts val="0"/>
              </a:spcBef>
              <a:spcAft>
                <a:spcPts val="0"/>
              </a:spcAft>
              <a:buClr>
                <a:schemeClr val="dk1"/>
              </a:buClr>
              <a:buSzPts val="1400"/>
              <a:buChar char="○"/>
              <a:defRPr>
                <a:solidFill>
                  <a:schemeClr val="dk1"/>
                </a:solidFill>
              </a:defRPr>
            </a:lvl5pPr>
            <a:lvl6pPr marL="2743200" lvl="5" indent="-317500">
              <a:spcBef>
                <a:spcPts val="0"/>
              </a:spcBef>
              <a:spcAft>
                <a:spcPts val="0"/>
              </a:spcAft>
              <a:buClr>
                <a:schemeClr val="dk1"/>
              </a:buClr>
              <a:buSzPts val="1400"/>
              <a:buChar char="■"/>
              <a:defRPr>
                <a:solidFill>
                  <a:schemeClr val="dk1"/>
                </a:solidFill>
              </a:defRPr>
            </a:lvl6pPr>
            <a:lvl7pPr marL="3200400" lvl="6" indent="-317500">
              <a:spcBef>
                <a:spcPts val="0"/>
              </a:spcBef>
              <a:spcAft>
                <a:spcPts val="0"/>
              </a:spcAft>
              <a:buClr>
                <a:schemeClr val="dk1"/>
              </a:buClr>
              <a:buSzPts val="1400"/>
              <a:buChar char="●"/>
              <a:defRPr>
                <a:solidFill>
                  <a:schemeClr val="dk1"/>
                </a:solidFill>
              </a:defRPr>
            </a:lvl7pPr>
            <a:lvl8pPr marL="3657600" lvl="7" indent="-317500">
              <a:spcBef>
                <a:spcPts val="0"/>
              </a:spcBef>
              <a:spcAft>
                <a:spcPts val="0"/>
              </a:spcAft>
              <a:buClr>
                <a:schemeClr val="dk1"/>
              </a:buClr>
              <a:buSzPts val="1400"/>
              <a:buChar char="○"/>
              <a:defRPr>
                <a:solidFill>
                  <a:schemeClr val="dk1"/>
                </a:solidFill>
              </a:defRPr>
            </a:lvl8pPr>
            <a:lvl9pPr marL="4114800" lvl="8" indent="-317500">
              <a:spcBef>
                <a:spcPts val="0"/>
              </a:spcBef>
              <a:spcAft>
                <a:spcPts val="0"/>
              </a:spcAft>
              <a:buClr>
                <a:schemeClr val="dk1"/>
              </a:buClr>
              <a:buSzPts val="1400"/>
              <a:buChar char="■"/>
              <a:defRPr>
                <a:solidFill>
                  <a:schemeClr val="dk1"/>
                </a:solidFill>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mc:AlternateContent xmlns:mc="http://schemas.openxmlformats.org/markup-compatibility/2006" xmlns:p14="http://schemas.microsoft.com/office/powerpoint/2010/main">
    <mc:Choice Requires="p14">
      <p:transition spd="med" advClick="0" advTm="20000">
        <p14:gallery dir="l"/>
      </p:transition>
    </mc:Choice>
    <mc:Fallback xmlns="">
      <p:transition spd="med" advClick="0" advTm="2000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mc:AlternateContent xmlns:mc="http://schemas.openxmlformats.org/markup-compatibility/2006" xmlns:p14="http://schemas.microsoft.com/office/powerpoint/2010/main">
    <mc:Choice Requires="p14">
      <p:transition spd="med" advClick="0" advTm="20000">
        <p14:gallery dir="l"/>
      </p:transition>
    </mc:Choice>
    <mc:Fallback xmlns="">
      <p:transition spd="med" advClick="0" advTm="20000">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dark-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lt2"/>
              </a:buClr>
              <a:buSzPts val="1800"/>
              <a:buChar char="●"/>
              <a:defRPr sz="1800">
                <a:solidFill>
                  <a:schemeClr val="lt2"/>
                </a:solidFill>
              </a:defRPr>
            </a:lvl1pPr>
            <a:lvl2pPr marL="914400" lvl="1" indent="-317500">
              <a:lnSpc>
                <a:spcPct val="115000"/>
              </a:lnSpc>
              <a:spcBef>
                <a:spcPts val="0"/>
              </a:spcBef>
              <a:spcAft>
                <a:spcPts val="0"/>
              </a:spcAft>
              <a:buClr>
                <a:schemeClr val="lt2"/>
              </a:buClr>
              <a:buSzPts val="1400"/>
              <a:buChar char="○"/>
              <a:defRPr>
                <a:solidFill>
                  <a:schemeClr val="lt2"/>
                </a:solidFill>
              </a:defRPr>
            </a:lvl2pPr>
            <a:lvl3pPr marL="1371600" lvl="2" indent="-317500">
              <a:lnSpc>
                <a:spcPct val="115000"/>
              </a:lnSpc>
              <a:spcBef>
                <a:spcPts val="0"/>
              </a:spcBef>
              <a:spcAft>
                <a:spcPts val="0"/>
              </a:spcAft>
              <a:buClr>
                <a:schemeClr val="lt2"/>
              </a:buClr>
              <a:buSzPts val="1400"/>
              <a:buChar char="■"/>
              <a:defRPr>
                <a:solidFill>
                  <a:schemeClr val="lt2"/>
                </a:solidFill>
              </a:defRPr>
            </a:lvl3pPr>
            <a:lvl4pPr marL="1828800" lvl="3" indent="-317500">
              <a:lnSpc>
                <a:spcPct val="115000"/>
              </a:lnSpc>
              <a:spcBef>
                <a:spcPts val="0"/>
              </a:spcBef>
              <a:spcAft>
                <a:spcPts val="0"/>
              </a:spcAft>
              <a:buClr>
                <a:schemeClr val="lt2"/>
              </a:buClr>
              <a:buSzPts val="1400"/>
              <a:buChar char="●"/>
              <a:defRPr>
                <a:solidFill>
                  <a:schemeClr val="lt2"/>
                </a:solidFill>
              </a:defRPr>
            </a:lvl4pPr>
            <a:lvl5pPr marL="2286000" lvl="4" indent="-317500">
              <a:lnSpc>
                <a:spcPct val="115000"/>
              </a:lnSpc>
              <a:spcBef>
                <a:spcPts val="0"/>
              </a:spcBef>
              <a:spcAft>
                <a:spcPts val="0"/>
              </a:spcAft>
              <a:buClr>
                <a:schemeClr val="lt2"/>
              </a:buClr>
              <a:buSzPts val="1400"/>
              <a:buChar char="○"/>
              <a:defRPr>
                <a:solidFill>
                  <a:schemeClr val="lt2"/>
                </a:solidFill>
              </a:defRPr>
            </a:lvl5pPr>
            <a:lvl6pPr marL="2743200" lvl="5" indent="-317500">
              <a:lnSpc>
                <a:spcPct val="115000"/>
              </a:lnSpc>
              <a:spcBef>
                <a:spcPts val="0"/>
              </a:spcBef>
              <a:spcAft>
                <a:spcPts val="0"/>
              </a:spcAft>
              <a:buClr>
                <a:schemeClr val="lt2"/>
              </a:buClr>
              <a:buSzPts val="1400"/>
              <a:buChar char="■"/>
              <a:defRPr>
                <a:solidFill>
                  <a:schemeClr val="lt2"/>
                </a:solidFill>
              </a:defRPr>
            </a:lvl6pPr>
            <a:lvl7pPr marL="3200400" lvl="6" indent="-317500">
              <a:lnSpc>
                <a:spcPct val="115000"/>
              </a:lnSpc>
              <a:spcBef>
                <a:spcPts val="0"/>
              </a:spcBef>
              <a:spcAft>
                <a:spcPts val="0"/>
              </a:spcAft>
              <a:buClr>
                <a:schemeClr val="lt2"/>
              </a:buClr>
              <a:buSzPts val="1400"/>
              <a:buChar char="●"/>
              <a:defRPr>
                <a:solidFill>
                  <a:schemeClr val="lt2"/>
                </a:solidFill>
              </a:defRPr>
            </a:lvl7pPr>
            <a:lvl8pPr marL="3657600" lvl="7" indent="-317500">
              <a:lnSpc>
                <a:spcPct val="115000"/>
              </a:lnSpc>
              <a:spcBef>
                <a:spcPts val="0"/>
              </a:spcBef>
              <a:spcAft>
                <a:spcPts val="0"/>
              </a:spcAft>
              <a:buClr>
                <a:schemeClr val="lt2"/>
              </a:buClr>
              <a:buSzPts val="1400"/>
              <a:buChar char="○"/>
              <a:defRPr>
                <a:solidFill>
                  <a:schemeClr val="lt2"/>
                </a:solidFill>
              </a:defRPr>
            </a:lvl8pPr>
            <a:lvl9pPr marL="4114800" lvl="8" indent="-317500">
              <a:lnSpc>
                <a:spcPct val="115000"/>
              </a:lnSpc>
              <a:spcBef>
                <a:spcPts val="0"/>
              </a:spcBef>
              <a:spcAft>
                <a:spcPts val="0"/>
              </a:spcAft>
              <a:buClr>
                <a:schemeClr val="lt2"/>
              </a:buClr>
              <a:buSzPts val="1400"/>
              <a:buChar char="■"/>
              <a:defRPr>
                <a:solidFill>
                  <a:schemeClr val="lt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marL="0" lvl="0" indent="0" algn="r" rtl="0">
              <a:spcBef>
                <a:spcPts val="0"/>
              </a:spcBef>
              <a:spcAft>
                <a:spcPts val="0"/>
              </a:spcAft>
              <a:buNone/>
            </a:pPr>
            <a:fld id="{00000000-1234-1234-1234-123412341234}" type="slidenum">
              <a:rPr lang="en-CA"/>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xmlns:mc="http://schemas.openxmlformats.org/markup-compatibility/2006" xmlns:p14="http://schemas.microsoft.com/office/powerpoint/2010/main">
    <mc:Choice Requires="p14">
      <p:transition spd="med" advClick="0" advTm="20000">
        <p14:gallery dir="l"/>
      </p:transition>
    </mc:Choice>
    <mc:Fallback xmlns="">
      <p:transition spd="med" advClick="0" advTm="20000">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CA"/>
              <a:t>Animation Recommendation</a:t>
            </a:r>
            <a:endParaRPr/>
          </a:p>
        </p:txBody>
      </p:sp>
      <p:sp>
        <p:nvSpPr>
          <p:cNvPr id="55" name="Google Shape;55;p13"/>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CA"/>
              <a:t>By Team 6</a:t>
            </a:r>
            <a:endParaRPr/>
          </a:p>
        </p:txBody>
      </p:sp>
    </p:spTree>
  </p:cSld>
  <p:clrMapOvr>
    <a:masterClrMapping/>
  </p:clrMapOvr>
  <mc:AlternateContent xmlns:mc="http://schemas.openxmlformats.org/markup-compatibility/2006">
    <mc:Choice xmlns:p14="http://schemas.microsoft.com/office/powerpoint/2010/main" Requires="p14">
      <p:transition spd="med">
        <p14:gallery dir="l"/>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2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CA"/>
              <a:t>Hypothesis and model</a:t>
            </a:r>
            <a:endParaRPr/>
          </a:p>
        </p:txBody>
      </p:sp>
      <p:pic>
        <p:nvPicPr>
          <p:cNvPr id="113" name="Google Shape;113;p22"/>
          <p:cNvPicPr preferRelativeResize="0"/>
          <p:nvPr/>
        </p:nvPicPr>
        <p:blipFill>
          <a:blip r:embed="rId3">
            <a:alphaModFix/>
          </a:blip>
          <a:stretch>
            <a:fillRect/>
          </a:stretch>
        </p:blipFill>
        <p:spPr>
          <a:xfrm>
            <a:off x="152400" y="1179975"/>
            <a:ext cx="8839200" cy="36830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advClick="0" advTm="20000">
        <p14:gallery dir="l"/>
      </p:transition>
    </mc:Choice>
    <mc:Fallback xmlns="">
      <p:transition spd="med" advClick="0" advTm="2000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2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CA"/>
              <a:t>Dimensionality reduction</a:t>
            </a:r>
            <a:endParaRPr/>
          </a:p>
        </p:txBody>
      </p:sp>
      <p:sp>
        <p:nvSpPr>
          <p:cNvPr id="119" name="Google Shape;119;p23"/>
          <p:cNvSpPr txBox="1"/>
          <p:nvPr/>
        </p:nvSpPr>
        <p:spPr>
          <a:xfrm>
            <a:off x="311700" y="1218325"/>
            <a:ext cx="6877800" cy="6003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CA" sz="2700">
                <a:solidFill>
                  <a:schemeClr val="dk1"/>
                </a:solidFill>
              </a:rPr>
              <a:t>Principal component analysis (PCA)</a:t>
            </a:r>
            <a:endParaRPr sz="2700">
              <a:solidFill>
                <a:schemeClr val="dk1"/>
              </a:solidFill>
            </a:endParaRPr>
          </a:p>
        </p:txBody>
      </p:sp>
      <p:pic>
        <p:nvPicPr>
          <p:cNvPr id="120" name="Google Shape;120;p23"/>
          <p:cNvPicPr preferRelativeResize="0"/>
          <p:nvPr/>
        </p:nvPicPr>
        <p:blipFill>
          <a:blip r:embed="rId3">
            <a:alphaModFix/>
          </a:blip>
          <a:stretch>
            <a:fillRect/>
          </a:stretch>
        </p:blipFill>
        <p:spPr>
          <a:xfrm>
            <a:off x="311700" y="2019225"/>
            <a:ext cx="5000988" cy="2613975"/>
          </a:xfrm>
          <a:prstGeom prst="rect">
            <a:avLst/>
          </a:prstGeom>
          <a:noFill/>
          <a:ln>
            <a:noFill/>
          </a:ln>
        </p:spPr>
      </p:pic>
      <p:pic>
        <p:nvPicPr>
          <p:cNvPr id="121" name="Google Shape;121;p23"/>
          <p:cNvPicPr preferRelativeResize="0"/>
          <p:nvPr/>
        </p:nvPicPr>
        <p:blipFill>
          <a:blip r:embed="rId4">
            <a:alphaModFix/>
          </a:blip>
          <a:stretch>
            <a:fillRect/>
          </a:stretch>
        </p:blipFill>
        <p:spPr>
          <a:xfrm>
            <a:off x="5727675" y="2019225"/>
            <a:ext cx="2927276" cy="2613974"/>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advClick="0" advTm="20000">
        <p14:gallery dir="l"/>
      </p:transition>
    </mc:Choice>
    <mc:Fallback xmlns="">
      <p:transition spd="med" advClick="0" advTm="2000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24"/>
          <p:cNvSpPr txBox="1">
            <a:spLocks noGrp="1"/>
          </p:cNvSpPr>
          <p:nvPr>
            <p:ph type="title"/>
          </p:nvPr>
        </p:nvSpPr>
        <p:spPr>
          <a:xfrm>
            <a:off x="311700" y="1735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CA"/>
              <a:t>Parameters</a:t>
            </a:r>
            <a:endParaRPr/>
          </a:p>
        </p:txBody>
      </p:sp>
      <p:sp>
        <p:nvSpPr>
          <p:cNvPr id="127" name="Google Shape;127;p24"/>
          <p:cNvSpPr txBox="1">
            <a:spLocks noGrp="1"/>
          </p:cNvSpPr>
          <p:nvPr>
            <p:ph type="body" idx="1"/>
          </p:nvPr>
        </p:nvSpPr>
        <p:spPr>
          <a:xfrm>
            <a:off x="311700" y="787400"/>
            <a:ext cx="8520600" cy="3771900"/>
          </a:xfrm>
          <a:prstGeom prst="rect">
            <a:avLst/>
          </a:prstGeom>
        </p:spPr>
        <p:txBody>
          <a:bodyPr spcFirstLastPara="1" wrap="square" lIns="91425" tIns="91425" rIns="91425" bIns="91425" anchor="t" anchorCtr="0">
            <a:normAutofit fontScale="70000" lnSpcReduction="10000"/>
          </a:bodyPr>
          <a:lstStyle/>
          <a:p>
            <a:pPr marL="457200" lvl="0" indent="-311438" algn="l" rtl="0">
              <a:spcBef>
                <a:spcPts val="0"/>
              </a:spcBef>
              <a:spcAft>
                <a:spcPts val="0"/>
              </a:spcAft>
              <a:buClr>
                <a:schemeClr val="dk1"/>
              </a:buClr>
              <a:buSzPct val="100000"/>
              <a:buChar char="-"/>
            </a:pPr>
            <a:r>
              <a:rPr lang="en-CA" sz="1863" b="1" i="1">
                <a:solidFill>
                  <a:schemeClr val="dk1"/>
                </a:solidFill>
              </a:rPr>
              <a:t>n_clustersint</a:t>
            </a:r>
            <a:endParaRPr sz="1863" b="1" i="1">
              <a:solidFill>
                <a:schemeClr val="dk1"/>
              </a:solidFill>
            </a:endParaRPr>
          </a:p>
          <a:p>
            <a:pPr marL="457200" lvl="0" indent="0" algn="l" rtl="0">
              <a:spcBef>
                <a:spcPts val="1200"/>
              </a:spcBef>
              <a:spcAft>
                <a:spcPts val="0"/>
              </a:spcAft>
              <a:buNone/>
            </a:pPr>
            <a:r>
              <a:rPr lang="en-CA" sz="1500"/>
              <a:t>We determine a hypothesis that will later be verified and corroborated. Such as the number of clusters to form</a:t>
            </a:r>
            <a:endParaRPr sz="1500">
              <a:highlight>
                <a:srgbClr val="FF0000"/>
              </a:highlight>
            </a:endParaRPr>
          </a:p>
          <a:p>
            <a:pPr marL="457200" lvl="0" indent="-311438" algn="l" rtl="0">
              <a:spcBef>
                <a:spcPts val="1200"/>
              </a:spcBef>
              <a:spcAft>
                <a:spcPts val="0"/>
              </a:spcAft>
              <a:buClr>
                <a:schemeClr val="dk1"/>
              </a:buClr>
              <a:buSzPct val="100000"/>
              <a:buChar char="-"/>
            </a:pPr>
            <a:r>
              <a:rPr lang="en-CA" sz="1863" b="1" i="1">
                <a:solidFill>
                  <a:schemeClr val="dk1"/>
                </a:solidFill>
              </a:rPr>
              <a:t>algorithm{“lloyd”, “elkan””}, default=”lloyd”</a:t>
            </a:r>
            <a:endParaRPr sz="1863" b="1" i="1">
              <a:solidFill>
                <a:schemeClr val="dk1"/>
              </a:solidFill>
            </a:endParaRPr>
          </a:p>
          <a:p>
            <a:pPr marL="457200" lvl="0" indent="0" algn="l" rtl="0">
              <a:spcBef>
                <a:spcPts val="1200"/>
              </a:spcBef>
              <a:spcAft>
                <a:spcPts val="0"/>
              </a:spcAft>
              <a:buNone/>
            </a:pPr>
            <a:r>
              <a:rPr lang="en-CA" sz="1500"/>
              <a:t>*IIoyd = EM-style algorithm(Expectation Maximization): </a:t>
            </a:r>
            <a:endParaRPr sz="1500"/>
          </a:p>
          <a:p>
            <a:pPr marL="457200" lvl="0" indent="457200" algn="l" rtl="0">
              <a:spcBef>
                <a:spcPts val="1200"/>
              </a:spcBef>
              <a:spcAft>
                <a:spcPts val="0"/>
              </a:spcAft>
              <a:buNone/>
            </a:pPr>
            <a:r>
              <a:rPr lang="en-CA" sz="1500"/>
              <a:t>1)Maximization step: Assign points to those cluster centers</a:t>
            </a:r>
            <a:endParaRPr sz="1500"/>
          </a:p>
          <a:p>
            <a:pPr marL="457200" lvl="0" indent="457200" algn="l" rtl="0">
              <a:spcBef>
                <a:spcPts val="1200"/>
              </a:spcBef>
              <a:spcAft>
                <a:spcPts val="0"/>
              </a:spcAft>
              <a:buNone/>
            </a:pPr>
            <a:r>
              <a:rPr lang="en-CA" sz="1500"/>
              <a:t>2)Expectation step: And then recompute the cluster centers based on those assignments</a:t>
            </a:r>
            <a:endParaRPr sz="1500"/>
          </a:p>
          <a:p>
            <a:pPr marL="457200" lvl="0" indent="0" algn="l" rtl="0">
              <a:spcBef>
                <a:spcPts val="1200"/>
              </a:spcBef>
              <a:spcAft>
                <a:spcPts val="0"/>
              </a:spcAft>
              <a:buNone/>
            </a:pPr>
            <a:r>
              <a:rPr lang="en-CA" sz="1500"/>
              <a:t>*elkan =Accelerates k-means by avoiding redundant distance calculations. </a:t>
            </a:r>
            <a:endParaRPr sz="1500"/>
          </a:p>
          <a:p>
            <a:pPr marL="457200" lvl="0" indent="-288924" algn="l" rtl="0">
              <a:spcBef>
                <a:spcPts val="1200"/>
              </a:spcBef>
              <a:spcAft>
                <a:spcPts val="0"/>
              </a:spcAft>
              <a:buSzPct val="78867"/>
              <a:buChar char="-"/>
            </a:pPr>
            <a:r>
              <a:rPr lang="en-CA" sz="1720" b="1" i="1">
                <a:solidFill>
                  <a:schemeClr val="dk1"/>
                </a:solidFill>
              </a:rPr>
              <a:t>init{‘k-means++’, ‘random’}, callable or array-like of shape (n_clusters, n_features), default=’k-means++</a:t>
            </a:r>
            <a:endParaRPr sz="1357" b="1"/>
          </a:p>
          <a:p>
            <a:pPr marL="457200" lvl="0" indent="0" algn="l" rtl="0">
              <a:spcBef>
                <a:spcPts val="1200"/>
              </a:spcBef>
              <a:spcAft>
                <a:spcPts val="0"/>
              </a:spcAft>
              <a:buNone/>
            </a:pPr>
            <a:r>
              <a:rPr lang="en-CA" sz="1500"/>
              <a:t>Method for initialization:</a:t>
            </a:r>
            <a:endParaRPr sz="1500"/>
          </a:p>
          <a:p>
            <a:pPr marL="457200" lvl="0" indent="0" algn="l" rtl="0">
              <a:spcBef>
                <a:spcPts val="1200"/>
              </a:spcBef>
              <a:spcAft>
                <a:spcPts val="0"/>
              </a:spcAft>
              <a:buNone/>
            </a:pPr>
            <a:endParaRPr sz="1500"/>
          </a:p>
          <a:p>
            <a:pPr marL="457200" lvl="0" indent="0" algn="l" rtl="0">
              <a:spcBef>
                <a:spcPts val="1200"/>
              </a:spcBef>
              <a:spcAft>
                <a:spcPts val="1200"/>
              </a:spcAft>
              <a:buNone/>
            </a:pPr>
            <a:endParaRPr sz="1500"/>
          </a:p>
        </p:txBody>
      </p:sp>
      <p:sp>
        <p:nvSpPr>
          <p:cNvPr id="128" name="Google Shape;128;p24"/>
          <p:cNvSpPr/>
          <p:nvPr/>
        </p:nvSpPr>
        <p:spPr>
          <a:xfrm>
            <a:off x="857250" y="3986600"/>
            <a:ext cx="1095300" cy="718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24"/>
          <p:cNvSpPr txBox="1"/>
          <p:nvPr/>
        </p:nvSpPr>
        <p:spPr>
          <a:xfrm>
            <a:off x="857250" y="3976550"/>
            <a:ext cx="1095300" cy="738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CA" sz="1200">
                <a:solidFill>
                  <a:srgbClr val="212529"/>
                </a:solidFill>
                <a:latin typeface="Roboto"/>
                <a:ea typeface="Roboto"/>
                <a:cs typeface="Roboto"/>
                <a:sym typeface="Roboto"/>
              </a:rPr>
              <a:t>‘k-means++’</a:t>
            </a:r>
            <a:endParaRPr sz="800">
              <a:solidFill>
                <a:srgbClr val="212529"/>
              </a:solidFill>
              <a:latin typeface="Roboto"/>
              <a:ea typeface="Roboto"/>
              <a:cs typeface="Roboto"/>
              <a:sym typeface="Roboto"/>
            </a:endParaRPr>
          </a:p>
          <a:p>
            <a:pPr marL="0" lvl="0" indent="0" algn="ctr" rtl="0">
              <a:spcBef>
                <a:spcPts val="0"/>
              </a:spcBef>
              <a:spcAft>
                <a:spcPts val="0"/>
              </a:spcAft>
              <a:buNone/>
            </a:pPr>
            <a:r>
              <a:rPr lang="en-CA" sz="800">
                <a:solidFill>
                  <a:srgbClr val="212529"/>
                </a:solidFill>
                <a:latin typeface="Roboto"/>
                <a:ea typeface="Roboto"/>
                <a:cs typeface="Roboto"/>
                <a:sym typeface="Roboto"/>
              </a:rPr>
              <a:t>selects initial cluster centers for k-mean clustering</a:t>
            </a:r>
            <a:endParaRPr sz="1000"/>
          </a:p>
        </p:txBody>
      </p:sp>
      <p:sp>
        <p:nvSpPr>
          <p:cNvPr id="130" name="Google Shape;130;p24"/>
          <p:cNvSpPr/>
          <p:nvPr/>
        </p:nvSpPr>
        <p:spPr>
          <a:xfrm>
            <a:off x="2152650" y="3986600"/>
            <a:ext cx="1095300" cy="985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24"/>
          <p:cNvSpPr txBox="1"/>
          <p:nvPr/>
        </p:nvSpPr>
        <p:spPr>
          <a:xfrm>
            <a:off x="2152650" y="3986600"/>
            <a:ext cx="1095300" cy="985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CA" sz="1200">
                <a:solidFill>
                  <a:srgbClr val="212529"/>
                </a:solidFill>
                <a:latin typeface="Roboto"/>
                <a:ea typeface="Roboto"/>
                <a:cs typeface="Roboto"/>
                <a:sym typeface="Roboto"/>
              </a:rPr>
              <a:t>‘‘random’’</a:t>
            </a:r>
            <a:endParaRPr sz="800">
              <a:solidFill>
                <a:srgbClr val="212529"/>
              </a:solidFill>
              <a:latin typeface="Roboto"/>
              <a:ea typeface="Roboto"/>
              <a:cs typeface="Roboto"/>
              <a:sym typeface="Roboto"/>
            </a:endParaRPr>
          </a:p>
          <a:p>
            <a:pPr marL="0" lvl="0" indent="0" algn="ctr" rtl="0">
              <a:spcBef>
                <a:spcPts val="0"/>
              </a:spcBef>
              <a:spcAft>
                <a:spcPts val="0"/>
              </a:spcAft>
              <a:buNone/>
            </a:pPr>
            <a:r>
              <a:rPr lang="en-CA" sz="800">
                <a:solidFill>
                  <a:srgbClr val="212529"/>
                </a:solidFill>
                <a:latin typeface="Roboto"/>
                <a:ea typeface="Roboto"/>
                <a:cs typeface="Roboto"/>
                <a:sym typeface="Roboto"/>
              </a:rPr>
              <a:t>choose n_clusters observations (rows) at random from data for the initial centroids</a:t>
            </a:r>
            <a:endParaRPr sz="1000"/>
          </a:p>
        </p:txBody>
      </p:sp>
      <p:sp>
        <p:nvSpPr>
          <p:cNvPr id="132" name="Google Shape;132;p24"/>
          <p:cNvSpPr/>
          <p:nvPr/>
        </p:nvSpPr>
        <p:spPr>
          <a:xfrm rot="-2598">
            <a:off x="3562359" y="3987059"/>
            <a:ext cx="1190700" cy="456300"/>
          </a:xfrm>
          <a:prstGeom prst="rightArrow">
            <a:avLst>
              <a:gd name="adj1" fmla="val 50000"/>
              <a:gd name="adj2" fmla="val 50000"/>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24"/>
          <p:cNvSpPr/>
          <p:nvPr/>
        </p:nvSpPr>
        <p:spPr>
          <a:xfrm rot="-2598">
            <a:off x="3562359" y="4515059"/>
            <a:ext cx="1190700" cy="456300"/>
          </a:xfrm>
          <a:prstGeom prst="rightArrow">
            <a:avLst>
              <a:gd name="adj1" fmla="val 50000"/>
              <a:gd name="adj2" fmla="val 5000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24"/>
          <p:cNvSpPr txBox="1"/>
          <p:nvPr/>
        </p:nvSpPr>
        <p:spPr>
          <a:xfrm>
            <a:off x="3562350" y="4061300"/>
            <a:ext cx="13050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CA" sz="800">
                <a:solidFill>
                  <a:srgbClr val="212529"/>
                </a:solidFill>
                <a:highlight>
                  <a:srgbClr val="FFFFFF"/>
                </a:highlight>
                <a:latin typeface="Roboto"/>
                <a:ea typeface="Roboto"/>
                <a:cs typeface="Roboto"/>
                <a:sym typeface="Roboto"/>
              </a:rPr>
              <a:t>an array is passed</a:t>
            </a:r>
            <a:endParaRPr sz="1000"/>
          </a:p>
        </p:txBody>
      </p:sp>
      <p:sp>
        <p:nvSpPr>
          <p:cNvPr id="135" name="Google Shape;135;p24"/>
          <p:cNvSpPr txBox="1"/>
          <p:nvPr/>
        </p:nvSpPr>
        <p:spPr>
          <a:xfrm>
            <a:off x="3562350" y="4600425"/>
            <a:ext cx="13050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CA" sz="800">
                <a:solidFill>
                  <a:srgbClr val="212529"/>
                </a:solidFill>
                <a:highlight>
                  <a:srgbClr val="FFFFFF"/>
                </a:highlight>
                <a:latin typeface="Roboto"/>
                <a:ea typeface="Roboto"/>
                <a:cs typeface="Roboto"/>
                <a:sym typeface="Roboto"/>
              </a:rPr>
              <a:t>a callable is passed</a:t>
            </a:r>
            <a:endParaRPr sz="1000"/>
          </a:p>
        </p:txBody>
      </p:sp>
      <p:sp>
        <p:nvSpPr>
          <p:cNvPr id="136" name="Google Shape;136;p24"/>
          <p:cNvSpPr/>
          <p:nvPr/>
        </p:nvSpPr>
        <p:spPr>
          <a:xfrm>
            <a:off x="5076825" y="3970875"/>
            <a:ext cx="3638700" cy="398100"/>
          </a:xfrm>
          <a:prstGeom prst="round2DiagRect">
            <a:avLst>
              <a:gd name="adj1" fmla="val 16667"/>
              <a:gd name="adj2" fmla="val 0"/>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24"/>
          <p:cNvSpPr/>
          <p:nvPr/>
        </p:nvSpPr>
        <p:spPr>
          <a:xfrm>
            <a:off x="5067450" y="4544150"/>
            <a:ext cx="3638700" cy="398100"/>
          </a:xfrm>
          <a:prstGeom prst="round2DiagRect">
            <a:avLst>
              <a:gd name="adj1" fmla="val 16667"/>
              <a:gd name="adj2" fmla="val 0"/>
            </a:avLst>
          </a:prstGeom>
          <a:solidFill>
            <a:srgbClr val="EA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24"/>
          <p:cNvSpPr txBox="1"/>
          <p:nvPr/>
        </p:nvSpPr>
        <p:spPr>
          <a:xfrm>
            <a:off x="5181750" y="3915975"/>
            <a:ext cx="3410100" cy="507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CA" sz="1200">
                <a:solidFill>
                  <a:srgbClr val="212529"/>
                </a:solidFill>
                <a:highlight>
                  <a:srgbClr val="FFFFFF"/>
                </a:highlight>
                <a:latin typeface="Roboto"/>
                <a:ea typeface="Roboto"/>
                <a:cs typeface="Roboto"/>
                <a:sym typeface="Roboto"/>
              </a:rPr>
              <a:t> </a:t>
            </a:r>
            <a:r>
              <a:rPr lang="en-CA" sz="900">
                <a:solidFill>
                  <a:srgbClr val="212529"/>
                </a:solidFill>
                <a:highlight>
                  <a:srgbClr val="FFFFFF"/>
                </a:highlight>
                <a:latin typeface="Roboto"/>
                <a:ea typeface="Roboto"/>
                <a:cs typeface="Roboto"/>
                <a:sym typeface="Roboto"/>
              </a:rPr>
              <a:t>it should be of shape (n_clusters, n_features) and gives the initial centers.</a:t>
            </a:r>
            <a:endParaRPr sz="1100"/>
          </a:p>
        </p:txBody>
      </p:sp>
      <p:sp>
        <p:nvSpPr>
          <p:cNvPr id="139" name="Google Shape;139;p24"/>
          <p:cNvSpPr txBox="1"/>
          <p:nvPr/>
        </p:nvSpPr>
        <p:spPr>
          <a:xfrm>
            <a:off x="5181750" y="4496900"/>
            <a:ext cx="35052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CA" sz="1000">
                <a:solidFill>
                  <a:srgbClr val="212529"/>
                </a:solidFill>
                <a:highlight>
                  <a:srgbClr val="FFFFFF"/>
                </a:highlight>
                <a:latin typeface="Roboto"/>
                <a:ea typeface="Roboto"/>
                <a:cs typeface="Roboto"/>
                <a:sym typeface="Roboto"/>
              </a:rPr>
              <a:t>it should take arguments X, n_clusters and a random state and return an initialization.</a:t>
            </a:r>
            <a:endParaRPr sz="1200"/>
          </a:p>
        </p:txBody>
      </p:sp>
    </p:spTree>
  </p:cSld>
  <p:clrMapOvr>
    <a:masterClrMapping/>
  </p:clrMapOvr>
  <mc:AlternateContent xmlns:mc="http://schemas.openxmlformats.org/markup-compatibility/2006" xmlns:p14="http://schemas.microsoft.com/office/powerpoint/2010/main">
    <mc:Choice Requires="p14">
      <p:transition spd="med" advClick="0" advTm="20000">
        <p14:gallery dir="l"/>
      </p:transition>
    </mc:Choice>
    <mc:Fallback xmlns="">
      <p:transition spd="med" advClick="0" advTm="2000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25"/>
          <p:cNvSpPr txBox="1">
            <a:spLocks noGrp="1"/>
          </p:cNvSpPr>
          <p:nvPr>
            <p:ph type="title"/>
          </p:nvPr>
        </p:nvSpPr>
        <p:spPr>
          <a:xfrm>
            <a:off x="3356250" y="2031225"/>
            <a:ext cx="24315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CA"/>
              <a:t>How to find K?</a:t>
            </a:r>
            <a:endParaRPr/>
          </a:p>
        </p:txBody>
      </p:sp>
      <p:sp>
        <p:nvSpPr>
          <p:cNvPr id="145" name="Google Shape;145;p25"/>
          <p:cNvSpPr txBox="1"/>
          <p:nvPr/>
        </p:nvSpPr>
        <p:spPr>
          <a:xfrm>
            <a:off x="3151350" y="1979025"/>
            <a:ext cx="28413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CA" sz="3200">
                <a:solidFill>
                  <a:schemeClr val="dk1"/>
                </a:solidFill>
              </a:rPr>
              <a:t>Elbow Method</a:t>
            </a:r>
            <a:endParaRPr sz="3200">
              <a:solidFill>
                <a:schemeClr val="dk1"/>
              </a:solidFill>
            </a:endParaRPr>
          </a:p>
        </p:txBody>
      </p:sp>
    </p:spTree>
  </p:cSld>
  <p:clrMapOvr>
    <a:masterClrMapping/>
  </p:clrMapOvr>
  <mc:AlternateContent xmlns:mc="http://schemas.openxmlformats.org/markup-compatibility/2006" xmlns:p14="http://schemas.microsoft.com/office/powerpoint/2010/main">
    <mc:Choice Requires="p14">
      <p:transition spd="med" advClick="0" advTm="20000">
        <p14:gallery dir="l"/>
      </p:transition>
    </mc:Choice>
    <mc:Fallback xmlns="">
      <p:transition spd="med" advClick="0" advTm="2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44"/>
                                        </p:tgtEl>
                                        <p:attrNameLst>
                                          <p:attrName>style.visibility</p:attrName>
                                        </p:attrNameLst>
                                      </p:cBhvr>
                                      <p:to>
                                        <p:strVal val="visible"/>
                                      </p:to>
                                    </p:set>
                                    <p:animEffect transition="in" filter="fade">
                                      <p:cBhvr>
                                        <p:cTn id="7" dur="2500"/>
                                        <p:tgtEl>
                                          <p:spTgt spid="144"/>
                                        </p:tgtEl>
                                      </p:cBhvr>
                                    </p:animEffect>
                                  </p:childTnLst>
                                </p:cTn>
                              </p:par>
                            </p:childTnLst>
                          </p:cTn>
                        </p:par>
                        <p:par>
                          <p:cTn id="8" fill="hold">
                            <p:stCondLst>
                              <p:cond delay="2500"/>
                            </p:stCondLst>
                            <p:childTnLst>
                              <p:par>
                                <p:cTn id="9" presetID="10" presetClass="exit" presetSubtype="0" fill="hold" nodeType="afterEffect">
                                  <p:stCondLst>
                                    <p:cond delay="0"/>
                                  </p:stCondLst>
                                  <p:childTnLst>
                                    <p:animEffect transition="out" filter="fade">
                                      <p:cBhvr>
                                        <p:cTn id="10" dur="1000"/>
                                        <p:tgtEl>
                                          <p:spTgt spid="144"/>
                                        </p:tgtEl>
                                      </p:cBhvr>
                                    </p:animEffect>
                                    <p:set>
                                      <p:cBhvr>
                                        <p:cTn id="11" dur="1" fill="hold">
                                          <p:stCondLst>
                                            <p:cond delay="1000"/>
                                          </p:stCondLst>
                                        </p:cTn>
                                        <p:tgtEl>
                                          <p:spTgt spid="144"/>
                                        </p:tgtEl>
                                        <p:attrNameLst>
                                          <p:attrName>style.visibility</p:attrName>
                                        </p:attrNameLst>
                                      </p:cBhvr>
                                      <p:to>
                                        <p:strVal val="hidden"/>
                                      </p:to>
                                    </p:set>
                                  </p:childTnLst>
                                </p:cTn>
                              </p:par>
                            </p:childTnLst>
                          </p:cTn>
                        </p:par>
                        <p:par>
                          <p:cTn id="12" fill="hold">
                            <p:stCondLst>
                              <p:cond delay="3500"/>
                            </p:stCondLst>
                            <p:childTnLst>
                              <p:par>
                                <p:cTn id="13" presetID="10" presetClass="entr" presetSubtype="0" fill="hold" nodeType="afterEffect">
                                  <p:stCondLst>
                                    <p:cond delay="0"/>
                                  </p:stCondLst>
                                  <p:childTnLst>
                                    <p:set>
                                      <p:cBhvr>
                                        <p:cTn id="14" dur="1" fill="hold">
                                          <p:stCondLst>
                                            <p:cond delay="0"/>
                                          </p:stCondLst>
                                        </p:cTn>
                                        <p:tgtEl>
                                          <p:spTgt spid="145"/>
                                        </p:tgtEl>
                                        <p:attrNameLst>
                                          <p:attrName>style.visibility</p:attrName>
                                        </p:attrNameLst>
                                      </p:cBhvr>
                                      <p:to>
                                        <p:strVal val="visible"/>
                                      </p:to>
                                    </p:set>
                                    <p:animEffect transition="in" filter="fade">
                                      <p:cBhvr>
                                        <p:cTn id="15" dur="1000"/>
                                        <p:tgtEl>
                                          <p:spTgt spid="1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CA"/>
              <a:t>Elbow Method</a:t>
            </a:r>
            <a:endParaRPr/>
          </a:p>
        </p:txBody>
      </p:sp>
      <p:pic>
        <p:nvPicPr>
          <p:cNvPr id="151" name="Google Shape;151;p26"/>
          <p:cNvPicPr preferRelativeResize="0"/>
          <p:nvPr/>
        </p:nvPicPr>
        <p:blipFill>
          <a:blip r:embed="rId3">
            <a:alphaModFix/>
          </a:blip>
          <a:stretch>
            <a:fillRect/>
          </a:stretch>
        </p:blipFill>
        <p:spPr>
          <a:xfrm>
            <a:off x="1143100" y="1093925"/>
            <a:ext cx="6857795" cy="382097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advClick="0" advTm="20000">
        <p14:gallery dir="l"/>
      </p:transition>
    </mc:Choice>
    <mc:Fallback xmlns="">
      <p:transition spd="med" advClick="0" advTm="2000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27"/>
          <p:cNvSpPr txBox="1">
            <a:spLocks noGrp="1"/>
          </p:cNvSpPr>
          <p:nvPr>
            <p:ph type="title"/>
          </p:nvPr>
        </p:nvSpPr>
        <p:spPr>
          <a:xfrm>
            <a:off x="311700" y="445025"/>
            <a:ext cx="8520600" cy="754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CA" sz="3688"/>
              <a:t>E</a:t>
            </a:r>
            <a:r>
              <a:rPr lang="en-CA"/>
              <a:t>valuation Method</a:t>
            </a:r>
            <a:endParaRPr/>
          </a:p>
        </p:txBody>
      </p:sp>
      <p:sp>
        <p:nvSpPr>
          <p:cNvPr id="157" name="Google Shape;157;p27"/>
          <p:cNvSpPr txBox="1"/>
          <p:nvPr/>
        </p:nvSpPr>
        <p:spPr>
          <a:xfrm>
            <a:off x="311700" y="1426800"/>
            <a:ext cx="5449500" cy="754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CA" sz="3700" dirty="0">
                <a:solidFill>
                  <a:schemeClr val="dk1"/>
                </a:solidFill>
              </a:rPr>
              <a:t>Silhouette Coefficient</a:t>
            </a:r>
            <a:endParaRPr sz="2300" dirty="0"/>
          </a:p>
        </p:txBody>
      </p:sp>
      <p:sp>
        <p:nvSpPr>
          <p:cNvPr id="158" name="Google Shape;158;p27"/>
          <p:cNvSpPr txBox="1"/>
          <p:nvPr/>
        </p:nvSpPr>
        <p:spPr>
          <a:xfrm>
            <a:off x="311700" y="2590075"/>
            <a:ext cx="5449500" cy="754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CA" sz="3700">
                <a:solidFill>
                  <a:schemeClr val="dk1"/>
                </a:solidFill>
              </a:rPr>
              <a:t>Calinski Harabasz Index</a:t>
            </a:r>
            <a:endParaRPr sz="3200"/>
          </a:p>
        </p:txBody>
      </p:sp>
    </p:spTree>
  </p:cSld>
  <p:clrMapOvr>
    <a:masterClrMapping/>
  </p:clrMapOvr>
  <mc:AlternateContent xmlns:mc="http://schemas.openxmlformats.org/markup-compatibility/2006" xmlns:p14="http://schemas.microsoft.com/office/powerpoint/2010/main">
    <mc:Choice Requires="p14">
      <p:transition spd="med" advClick="0" advTm="20000">
        <p14:gallery dir="l"/>
      </p:transition>
    </mc:Choice>
    <mc:Fallback xmlns="">
      <p:transition spd="med" advClick="0" advTm="2000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CA"/>
              <a:t>Silhouette Coefficient</a:t>
            </a:r>
            <a:endParaRPr/>
          </a:p>
        </p:txBody>
      </p:sp>
      <p:pic>
        <p:nvPicPr>
          <p:cNvPr id="164" name="Google Shape;164;p28"/>
          <p:cNvPicPr preferRelativeResize="0"/>
          <p:nvPr/>
        </p:nvPicPr>
        <p:blipFill>
          <a:blip r:embed="rId3">
            <a:alphaModFix/>
          </a:blip>
          <a:stretch>
            <a:fillRect/>
          </a:stretch>
        </p:blipFill>
        <p:spPr>
          <a:xfrm>
            <a:off x="1284300" y="1093925"/>
            <a:ext cx="6575393" cy="3820977"/>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advClick="0" advTm="20000">
        <p14:gallery dir="l"/>
      </p:transition>
    </mc:Choice>
    <mc:Fallback xmlns="">
      <p:transition spd="med" advClick="0" advTm="20000">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2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CA"/>
              <a:t>Calinski Harabasz Index</a:t>
            </a:r>
            <a:endParaRPr/>
          </a:p>
        </p:txBody>
      </p:sp>
      <p:pic>
        <p:nvPicPr>
          <p:cNvPr id="170" name="Google Shape;170;p29"/>
          <p:cNvPicPr preferRelativeResize="0"/>
          <p:nvPr/>
        </p:nvPicPr>
        <p:blipFill>
          <a:blip r:embed="rId3">
            <a:alphaModFix/>
          </a:blip>
          <a:stretch>
            <a:fillRect/>
          </a:stretch>
        </p:blipFill>
        <p:spPr>
          <a:xfrm>
            <a:off x="1251513" y="1093925"/>
            <a:ext cx="6640975" cy="3820977"/>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advClick="0" advTm="20000">
        <p14:gallery dir="l"/>
      </p:transition>
    </mc:Choice>
    <mc:Fallback xmlns="">
      <p:transition spd="med" advClick="0" advTm="2000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3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CA"/>
              <a:t>Visualization</a:t>
            </a:r>
            <a:endParaRPr/>
          </a:p>
        </p:txBody>
      </p:sp>
      <p:pic>
        <p:nvPicPr>
          <p:cNvPr id="176" name="Google Shape;176;p30"/>
          <p:cNvPicPr preferRelativeResize="0"/>
          <p:nvPr/>
        </p:nvPicPr>
        <p:blipFill>
          <a:blip r:embed="rId3">
            <a:alphaModFix/>
          </a:blip>
          <a:stretch>
            <a:fillRect/>
          </a:stretch>
        </p:blipFill>
        <p:spPr>
          <a:xfrm>
            <a:off x="4715225" y="1170125"/>
            <a:ext cx="3888474" cy="3820973"/>
          </a:xfrm>
          <a:prstGeom prst="rect">
            <a:avLst/>
          </a:prstGeom>
          <a:noFill/>
          <a:ln>
            <a:noFill/>
          </a:ln>
        </p:spPr>
      </p:pic>
      <p:pic>
        <p:nvPicPr>
          <p:cNvPr id="177" name="Google Shape;177;p30"/>
          <p:cNvPicPr preferRelativeResize="0"/>
          <p:nvPr/>
        </p:nvPicPr>
        <p:blipFill>
          <a:blip r:embed="rId4">
            <a:alphaModFix/>
          </a:blip>
          <a:stretch>
            <a:fillRect/>
          </a:stretch>
        </p:blipFill>
        <p:spPr>
          <a:xfrm>
            <a:off x="424425" y="1170125"/>
            <a:ext cx="3888476" cy="382097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advClick="0" advTm="20000">
        <p14:gallery dir="l"/>
      </p:transition>
    </mc:Choice>
    <mc:Fallback xmlns="">
      <p:transition spd="med" advClick="0" advTm="20000">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pic>
        <p:nvPicPr>
          <p:cNvPr id="182" name="Google Shape;182;p31"/>
          <p:cNvPicPr preferRelativeResize="0"/>
          <p:nvPr/>
        </p:nvPicPr>
        <p:blipFill rotWithShape="1">
          <a:blip r:embed="rId3">
            <a:alphaModFix/>
          </a:blip>
          <a:srcRect t="7252"/>
          <a:stretch/>
        </p:blipFill>
        <p:spPr>
          <a:xfrm>
            <a:off x="311700" y="721275"/>
            <a:ext cx="4812175" cy="1661875"/>
          </a:xfrm>
          <a:prstGeom prst="rect">
            <a:avLst/>
          </a:prstGeom>
          <a:noFill/>
          <a:ln>
            <a:noFill/>
          </a:ln>
        </p:spPr>
      </p:pic>
      <p:pic>
        <p:nvPicPr>
          <p:cNvPr id="183" name="Google Shape;183;p31"/>
          <p:cNvPicPr preferRelativeResize="0"/>
          <p:nvPr/>
        </p:nvPicPr>
        <p:blipFill rotWithShape="1">
          <a:blip r:embed="rId4">
            <a:alphaModFix/>
          </a:blip>
          <a:srcRect l="1348" t="10404" r="1629" b="3890"/>
          <a:stretch/>
        </p:blipFill>
        <p:spPr>
          <a:xfrm>
            <a:off x="3216425" y="2703350"/>
            <a:ext cx="5566574" cy="183087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advClick="0" advTm="20000">
        <p14:gallery dir="l"/>
      </p:transition>
    </mc:Choice>
    <mc:Fallback xmlns="">
      <p:transition spd="med" advClick="0" advTm="2000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pic>
        <p:nvPicPr>
          <p:cNvPr id="60" name="Google Shape;60;p14"/>
          <p:cNvPicPr preferRelativeResize="0"/>
          <p:nvPr/>
        </p:nvPicPr>
        <p:blipFill>
          <a:blip r:embed="rId3">
            <a:alphaModFix/>
          </a:blip>
          <a:stretch>
            <a:fillRect/>
          </a:stretch>
        </p:blipFill>
        <p:spPr>
          <a:xfrm>
            <a:off x="4859327" y="53500"/>
            <a:ext cx="4228151" cy="3318575"/>
          </a:xfrm>
          <a:prstGeom prst="rect">
            <a:avLst/>
          </a:prstGeom>
          <a:noFill/>
          <a:ln>
            <a:noFill/>
          </a:ln>
        </p:spPr>
      </p:pic>
      <p:sp>
        <p:nvSpPr>
          <p:cNvPr id="61" name="Google Shape;61;p14"/>
          <p:cNvSpPr txBox="1">
            <a:spLocks noGrp="1"/>
          </p:cNvSpPr>
          <p:nvPr>
            <p:ph type="title"/>
          </p:nvPr>
        </p:nvSpPr>
        <p:spPr>
          <a:xfrm>
            <a:off x="311704" y="285750"/>
            <a:ext cx="3716100" cy="48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CA" sz="3020"/>
              <a:t>What we all about?</a:t>
            </a:r>
            <a:endParaRPr sz="3020"/>
          </a:p>
          <a:p>
            <a:pPr marL="0" lvl="0" indent="0" algn="l" rtl="0">
              <a:spcBef>
                <a:spcPts val="0"/>
              </a:spcBef>
              <a:spcAft>
                <a:spcPts val="0"/>
              </a:spcAft>
              <a:buSzPts val="990"/>
              <a:buNone/>
            </a:pPr>
            <a:endParaRPr sz="3020"/>
          </a:p>
        </p:txBody>
      </p:sp>
      <p:sp>
        <p:nvSpPr>
          <p:cNvPr id="62" name="Google Shape;62;p14"/>
          <p:cNvSpPr/>
          <p:nvPr/>
        </p:nvSpPr>
        <p:spPr>
          <a:xfrm>
            <a:off x="5529125" y="4266000"/>
            <a:ext cx="3525269" cy="572699"/>
          </a:xfrm>
          <a:prstGeom prst="rect">
            <a:avLst/>
          </a:prstGeom>
        </p:spPr>
        <p:txBody>
          <a:bodyPr>
            <a:prstTxWarp prst="textPlain">
              <a:avLst/>
            </a:prstTxWarp>
          </a:bodyPr>
          <a:lstStyle/>
          <a:p>
            <a:pPr lvl="0" algn="ctr"/>
            <a:r>
              <a:rPr b="0" i="0">
                <a:ln w="9525" cap="flat" cmpd="sng">
                  <a:solidFill>
                    <a:schemeClr val="dk2"/>
                  </a:solidFill>
                  <a:prstDash val="solid"/>
                  <a:round/>
                  <a:headEnd type="none" w="sm" len="sm"/>
                  <a:tailEnd type="none" w="sm" len="sm"/>
                </a:ln>
                <a:solidFill>
                  <a:schemeClr val="accent6"/>
                </a:solidFill>
                <a:latin typeface="Arial"/>
              </a:rPr>
              <a:t>Animation Universe</a:t>
            </a:r>
          </a:p>
        </p:txBody>
      </p:sp>
      <p:pic>
        <p:nvPicPr>
          <p:cNvPr id="63" name="Google Shape;63;p14"/>
          <p:cNvPicPr preferRelativeResize="0"/>
          <p:nvPr/>
        </p:nvPicPr>
        <p:blipFill>
          <a:blip r:embed="rId4">
            <a:alphaModFix/>
          </a:blip>
          <a:stretch>
            <a:fillRect/>
          </a:stretch>
        </p:blipFill>
        <p:spPr>
          <a:xfrm>
            <a:off x="311700" y="1017725"/>
            <a:ext cx="2865731" cy="3820974"/>
          </a:xfrm>
          <a:prstGeom prst="rect">
            <a:avLst/>
          </a:prstGeom>
          <a:noFill/>
          <a:ln>
            <a:noFill/>
          </a:ln>
        </p:spPr>
      </p:pic>
      <p:pic>
        <p:nvPicPr>
          <p:cNvPr id="64" name="Google Shape;64;p14"/>
          <p:cNvPicPr preferRelativeResize="0"/>
          <p:nvPr/>
        </p:nvPicPr>
        <p:blipFill>
          <a:blip r:embed="rId5">
            <a:alphaModFix/>
          </a:blip>
          <a:stretch>
            <a:fillRect/>
          </a:stretch>
        </p:blipFill>
        <p:spPr>
          <a:xfrm>
            <a:off x="1666875" y="1072112"/>
            <a:ext cx="3906200" cy="3993200"/>
          </a:xfrm>
          <a:prstGeom prst="rect">
            <a:avLst/>
          </a:prstGeom>
          <a:noFill/>
          <a:ln>
            <a:noFill/>
          </a:ln>
        </p:spPr>
      </p:pic>
      <p:pic>
        <p:nvPicPr>
          <p:cNvPr id="65" name="Google Shape;65;p14"/>
          <p:cNvPicPr preferRelativeResize="0"/>
          <p:nvPr/>
        </p:nvPicPr>
        <p:blipFill>
          <a:blip r:embed="rId6">
            <a:alphaModFix/>
          </a:blip>
          <a:stretch>
            <a:fillRect/>
          </a:stretch>
        </p:blipFill>
        <p:spPr>
          <a:xfrm>
            <a:off x="5997250" y="2761225"/>
            <a:ext cx="3176376" cy="238227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advClick="0" advTm="20000">
        <p14:gallery dir="l"/>
      </p:transition>
    </mc:Choice>
    <mc:Fallback xmlns="">
      <p:transition spd="med" advClick="0" advTm="2000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pic>
        <p:nvPicPr>
          <p:cNvPr id="188" name="Google Shape;188;p32"/>
          <p:cNvPicPr preferRelativeResize="0"/>
          <p:nvPr/>
        </p:nvPicPr>
        <p:blipFill rotWithShape="1">
          <a:blip r:embed="rId3">
            <a:alphaModFix/>
          </a:blip>
          <a:srcRect l="1293" t="9814" r="1468" b="3485"/>
          <a:stretch/>
        </p:blipFill>
        <p:spPr>
          <a:xfrm>
            <a:off x="425325" y="699325"/>
            <a:ext cx="4838049" cy="1606100"/>
          </a:xfrm>
          <a:prstGeom prst="rect">
            <a:avLst/>
          </a:prstGeom>
          <a:noFill/>
          <a:ln>
            <a:noFill/>
          </a:ln>
        </p:spPr>
      </p:pic>
      <p:pic>
        <p:nvPicPr>
          <p:cNvPr id="189" name="Google Shape;189;p32"/>
          <p:cNvPicPr preferRelativeResize="0"/>
          <p:nvPr/>
        </p:nvPicPr>
        <p:blipFill rotWithShape="1">
          <a:blip r:embed="rId4">
            <a:alphaModFix/>
          </a:blip>
          <a:srcRect l="1911" t="10451" r="1563" b="4231"/>
          <a:stretch/>
        </p:blipFill>
        <p:spPr>
          <a:xfrm>
            <a:off x="3950025" y="2647800"/>
            <a:ext cx="4880050" cy="16061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advClick="0" advTm="20000">
        <p14:gallery dir="l"/>
      </p:transition>
    </mc:Choice>
    <mc:Fallback xmlns="">
      <p:transition spd="med" advClick="0" advTm="20000">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3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CA"/>
              <a:t>Future Plan</a:t>
            </a:r>
            <a:endParaRPr/>
          </a:p>
        </p:txBody>
      </p:sp>
      <p:sp>
        <p:nvSpPr>
          <p:cNvPr id="195" name="Google Shape;195;p33"/>
          <p:cNvSpPr txBox="1">
            <a:spLocks noGrp="1"/>
          </p:cNvSpPr>
          <p:nvPr>
            <p:ph type="body" idx="1"/>
          </p:nvPr>
        </p:nvSpPr>
        <p:spPr>
          <a:xfrm>
            <a:off x="311700" y="1152475"/>
            <a:ext cx="8520600" cy="15723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AutoNum type="arabicPeriod"/>
            </a:pPr>
            <a:r>
              <a:rPr lang="en-CA"/>
              <a:t>Using different clustering methods to find the most appropriate method</a:t>
            </a:r>
            <a:endParaRPr/>
          </a:p>
          <a:p>
            <a:pPr marL="457200" lvl="0" indent="-342900" algn="l" rtl="0">
              <a:spcBef>
                <a:spcPts val="0"/>
              </a:spcBef>
              <a:spcAft>
                <a:spcPts val="0"/>
              </a:spcAft>
              <a:buSzPts val="1800"/>
              <a:buAutoNum type="arabicPeriod"/>
            </a:pPr>
            <a:r>
              <a:rPr lang="en-CA"/>
              <a:t>Implement the model into web app with user interface</a:t>
            </a:r>
            <a:endParaRPr/>
          </a:p>
          <a:p>
            <a:pPr marL="457200" lvl="0" indent="-342900" algn="l" rtl="0">
              <a:spcBef>
                <a:spcPts val="0"/>
              </a:spcBef>
              <a:spcAft>
                <a:spcPts val="0"/>
              </a:spcAft>
              <a:buSzPts val="1800"/>
              <a:buAutoNum type="arabicPeriod"/>
            </a:pPr>
            <a:r>
              <a:rPr lang="en-CA"/>
              <a:t>Aggregate user feedback and merge into our dataset to create a more personalized experience</a:t>
            </a:r>
            <a:endParaRPr/>
          </a:p>
        </p:txBody>
      </p:sp>
    </p:spTree>
  </p:cSld>
  <p:clrMapOvr>
    <a:masterClrMapping/>
  </p:clrMapOvr>
  <mc:AlternateContent xmlns:mc="http://schemas.openxmlformats.org/markup-compatibility/2006" xmlns:p14="http://schemas.microsoft.com/office/powerpoint/2010/main">
    <mc:Choice Requires="p14">
      <p:transition spd="med" advClick="0" advTm="20000">
        <p14:gallery dir="l"/>
      </p:transition>
    </mc:Choice>
    <mc:Fallback xmlns="">
      <p:transition spd="med" advClick="0" advTm="20000">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34"/>
          <p:cNvSpPr txBox="1"/>
          <p:nvPr/>
        </p:nvSpPr>
        <p:spPr>
          <a:xfrm>
            <a:off x="1906200" y="2187000"/>
            <a:ext cx="5331600" cy="769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CA" sz="3800">
                <a:solidFill>
                  <a:schemeClr val="dk1"/>
                </a:solidFill>
              </a:rPr>
              <a:t>Thanks for Watching</a:t>
            </a:r>
            <a:endParaRPr sz="3800">
              <a:solidFill>
                <a:schemeClr val="dk1"/>
              </a:solidFill>
            </a:endParaRPr>
          </a:p>
        </p:txBody>
      </p:sp>
    </p:spTree>
  </p:cSld>
  <p:clrMapOvr>
    <a:masterClrMapping/>
  </p:clrMapOvr>
  <mc:AlternateContent xmlns:mc="http://schemas.openxmlformats.org/markup-compatibility/2006" xmlns:p14="http://schemas.microsoft.com/office/powerpoint/2010/main">
    <mc:Choice Requires="p14">
      <p:transition spd="med" advClick="0" advTm="20000">
        <p14:gallery dir="l"/>
      </p:transition>
    </mc:Choice>
    <mc:Fallback xmlns="">
      <p:transition spd="med" advClick="0" advTm="2000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5"/>
          <p:cNvSpPr txBox="1">
            <a:spLocks noGrp="1"/>
          </p:cNvSpPr>
          <p:nvPr>
            <p:ph type="title"/>
          </p:nvPr>
        </p:nvSpPr>
        <p:spPr>
          <a:xfrm>
            <a:off x="311700" y="2285400"/>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CA"/>
              <a:t>Why this is important?</a:t>
            </a:r>
            <a:endParaRPr/>
          </a:p>
        </p:txBody>
      </p:sp>
    </p:spTree>
  </p:cSld>
  <p:clrMapOvr>
    <a:masterClrMapping/>
  </p:clrMapOvr>
  <mc:AlternateContent xmlns:mc="http://schemas.openxmlformats.org/markup-compatibility/2006" xmlns:p14="http://schemas.microsoft.com/office/powerpoint/2010/main">
    <mc:Choice Requires="p14">
      <p:transition spd="med" advClick="0" advTm="20000">
        <p14:gallery dir="l"/>
      </p:transition>
    </mc:Choice>
    <mc:Fallback xmlns="">
      <p:transition spd="med" advClick="0" advTm="2000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Google Shape;75;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CA"/>
              <a:t>Type of Recommendation System</a:t>
            </a:r>
            <a:endParaRPr/>
          </a:p>
        </p:txBody>
      </p:sp>
      <p:sp>
        <p:nvSpPr>
          <p:cNvPr id="76" name="Google Shape;76;p16"/>
          <p:cNvSpPr txBox="1">
            <a:spLocks noGrp="1"/>
          </p:cNvSpPr>
          <p:nvPr>
            <p:ph type="body" idx="1"/>
          </p:nvPr>
        </p:nvSpPr>
        <p:spPr>
          <a:xfrm>
            <a:off x="311700" y="1898850"/>
            <a:ext cx="8520600" cy="1345800"/>
          </a:xfrm>
          <a:prstGeom prst="rect">
            <a:avLst/>
          </a:prstGeom>
        </p:spPr>
        <p:txBody>
          <a:bodyPr spcFirstLastPara="1" wrap="square" lIns="91425" tIns="91425" rIns="91425" bIns="91425" anchor="t" anchorCtr="0">
            <a:normAutofit/>
          </a:bodyPr>
          <a:lstStyle/>
          <a:p>
            <a:pPr marL="457200" lvl="0" indent="-374650" algn="l" rtl="0">
              <a:spcBef>
                <a:spcPts val="0"/>
              </a:spcBef>
              <a:spcAft>
                <a:spcPts val="0"/>
              </a:spcAft>
              <a:buClr>
                <a:schemeClr val="dk1"/>
              </a:buClr>
              <a:buSzPts val="2300"/>
              <a:buChar char="-"/>
            </a:pPr>
            <a:r>
              <a:rPr lang="en-CA" sz="2300">
                <a:solidFill>
                  <a:schemeClr val="dk1"/>
                </a:solidFill>
              </a:rPr>
              <a:t>Collaborative Filtering</a:t>
            </a:r>
            <a:endParaRPr sz="2300">
              <a:solidFill>
                <a:schemeClr val="dk1"/>
              </a:solidFill>
            </a:endParaRPr>
          </a:p>
          <a:p>
            <a:pPr marL="457200" lvl="0" indent="-374650" algn="l" rtl="0">
              <a:spcBef>
                <a:spcPts val="0"/>
              </a:spcBef>
              <a:spcAft>
                <a:spcPts val="0"/>
              </a:spcAft>
              <a:buClr>
                <a:schemeClr val="dk1"/>
              </a:buClr>
              <a:buSzPts val="2300"/>
              <a:buChar char="-"/>
            </a:pPr>
            <a:r>
              <a:rPr lang="en-CA" sz="2300">
                <a:solidFill>
                  <a:schemeClr val="dk1"/>
                </a:solidFill>
              </a:rPr>
              <a:t>Content-Based Filtering</a:t>
            </a:r>
            <a:endParaRPr sz="2300">
              <a:solidFill>
                <a:schemeClr val="dk1"/>
              </a:solidFill>
            </a:endParaRPr>
          </a:p>
          <a:p>
            <a:pPr marL="457200" lvl="0" indent="-374650" algn="l" rtl="0">
              <a:spcBef>
                <a:spcPts val="0"/>
              </a:spcBef>
              <a:spcAft>
                <a:spcPts val="0"/>
              </a:spcAft>
              <a:buClr>
                <a:schemeClr val="dk1"/>
              </a:buClr>
              <a:buSzPts val="2300"/>
              <a:buChar char="-"/>
            </a:pPr>
            <a:r>
              <a:rPr lang="en-CA" sz="2300">
                <a:solidFill>
                  <a:schemeClr val="dk1"/>
                </a:solidFill>
              </a:rPr>
              <a:t>Hybrid Recommendation System</a:t>
            </a:r>
            <a:endParaRPr sz="2300">
              <a:solidFill>
                <a:schemeClr val="dk1"/>
              </a:solidFill>
            </a:endParaRPr>
          </a:p>
        </p:txBody>
      </p:sp>
    </p:spTree>
  </p:cSld>
  <p:clrMapOvr>
    <a:masterClrMapping/>
  </p:clrMapOvr>
  <mc:AlternateContent xmlns:mc="http://schemas.openxmlformats.org/markup-compatibility/2006" xmlns:p14="http://schemas.microsoft.com/office/powerpoint/2010/main">
    <mc:Choice Requires="p14">
      <p:transition spd="med" advClick="0" advTm="20000">
        <p14:gallery dir="l"/>
      </p:transition>
    </mc:Choice>
    <mc:Fallback xmlns="">
      <p:transition spd="med" advClick="0" advTm="2000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Google Shape;81;p17"/>
          <p:cNvSpPr txBox="1">
            <a:spLocks noGrp="1"/>
          </p:cNvSpPr>
          <p:nvPr>
            <p:ph type="title"/>
          </p:nvPr>
        </p:nvSpPr>
        <p:spPr>
          <a:xfrm>
            <a:off x="4681375" y="1999050"/>
            <a:ext cx="2960400" cy="572700"/>
          </a:xfrm>
          <a:prstGeom prst="rect">
            <a:avLst/>
          </a:prstGeom>
        </p:spPr>
        <p:txBody>
          <a:bodyPr spcFirstLastPara="1" wrap="square" lIns="91425" tIns="91425" rIns="91425" bIns="91425" anchor="t" anchorCtr="0">
            <a:normAutofit fontScale="90000"/>
          </a:bodyPr>
          <a:lstStyle/>
          <a:p>
            <a:pPr marL="0" lvl="0" indent="0" algn="r" rtl="0">
              <a:lnSpc>
                <a:spcPct val="115000"/>
              </a:lnSpc>
              <a:spcBef>
                <a:spcPts val="0"/>
              </a:spcBef>
              <a:spcAft>
                <a:spcPts val="1200"/>
              </a:spcAft>
              <a:buNone/>
            </a:pPr>
            <a:r>
              <a:rPr lang="en-CA" sz="3855"/>
              <a:t>Collaborative</a:t>
            </a:r>
            <a:r>
              <a:rPr lang="en-CA" sz="2300"/>
              <a:t> Filtering</a:t>
            </a:r>
            <a:endParaRPr/>
          </a:p>
        </p:txBody>
      </p:sp>
      <p:pic>
        <p:nvPicPr>
          <p:cNvPr id="82" name="Google Shape;82;p17"/>
          <p:cNvPicPr preferRelativeResize="0"/>
          <p:nvPr/>
        </p:nvPicPr>
        <p:blipFill>
          <a:blip r:embed="rId3">
            <a:alphaModFix/>
          </a:blip>
          <a:stretch>
            <a:fillRect/>
          </a:stretch>
        </p:blipFill>
        <p:spPr>
          <a:xfrm>
            <a:off x="421350" y="661275"/>
            <a:ext cx="3612775" cy="3820974"/>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advClick="0" advTm="20000">
        <p14:gallery dir="l"/>
      </p:transition>
    </mc:Choice>
    <mc:Fallback xmlns="">
      <p:transition spd="med" advClick="0" advTm="2000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18"/>
          <p:cNvSpPr txBox="1">
            <a:spLocks noGrp="1"/>
          </p:cNvSpPr>
          <p:nvPr>
            <p:ph type="title"/>
          </p:nvPr>
        </p:nvSpPr>
        <p:spPr>
          <a:xfrm>
            <a:off x="755450" y="2055075"/>
            <a:ext cx="3312300" cy="1261800"/>
          </a:xfrm>
          <a:prstGeom prst="rect">
            <a:avLst/>
          </a:prstGeom>
        </p:spPr>
        <p:txBody>
          <a:bodyPr spcFirstLastPara="1" wrap="square" lIns="91425" tIns="91425" rIns="91425" bIns="91425" anchor="t" anchorCtr="0">
            <a:normAutofit fontScale="90000"/>
          </a:bodyPr>
          <a:lstStyle/>
          <a:p>
            <a:pPr marL="0" lvl="0" indent="0" algn="l" rtl="0">
              <a:lnSpc>
                <a:spcPct val="115000"/>
              </a:lnSpc>
              <a:spcBef>
                <a:spcPts val="0"/>
              </a:spcBef>
              <a:spcAft>
                <a:spcPts val="0"/>
              </a:spcAft>
              <a:buNone/>
            </a:pPr>
            <a:r>
              <a:rPr lang="en-CA" sz="3633"/>
              <a:t>Content-Based</a:t>
            </a:r>
            <a:r>
              <a:rPr lang="en-CA" sz="3411"/>
              <a:t> </a:t>
            </a:r>
            <a:endParaRPr sz="3411"/>
          </a:p>
          <a:p>
            <a:pPr marL="0" lvl="0" indent="0" algn="l" rtl="0">
              <a:lnSpc>
                <a:spcPct val="115000"/>
              </a:lnSpc>
              <a:spcBef>
                <a:spcPts val="1200"/>
              </a:spcBef>
              <a:spcAft>
                <a:spcPts val="1200"/>
              </a:spcAft>
              <a:buNone/>
            </a:pPr>
            <a:r>
              <a:rPr lang="en-CA" sz="2300"/>
              <a:t>Filtering</a:t>
            </a:r>
            <a:endParaRPr/>
          </a:p>
        </p:txBody>
      </p:sp>
      <p:pic>
        <p:nvPicPr>
          <p:cNvPr id="88" name="Google Shape;88;p18"/>
          <p:cNvPicPr preferRelativeResize="0"/>
          <p:nvPr/>
        </p:nvPicPr>
        <p:blipFill>
          <a:blip r:embed="rId3">
            <a:alphaModFix/>
          </a:blip>
          <a:stretch>
            <a:fillRect/>
          </a:stretch>
        </p:blipFill>
        <p:spPr>
          <a:xfrm>
            <a:off x="4657125" y="412375"/>
            <a:ext cx="3792100" cy="4318751"/>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advClick="0" advTm="20000">
        <p14:gallery dir="l"/>
      </p:transition>
    </mc:Choice>
    <mc:Fallback xmlns="">
      <p:transition spd="med" advClick="0" advTm="2000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pic>
        <p:nvPicPr>
          <p:cNvPr id="93" name="Google Shape;93;p19"/>
          <p:cNvPicPr preferRelativeResize="0"/>
          <p:nvPr/>
        </p:nvPicPr>
        <p:blipFill>
          <a:blip r:embed="rId3">
            <a:alphaModFix/>
          </a:blip>
          <a:stretch>
            <a:fillRect/>
          </a:stretch>
        </p:blipFill>
        <p:spPr>
          <a:xfrm>
            <a:off x="4504775" y="536638"/>
            <a:ext cx="3616549" cy="4070225"/>
          </a:xfrm>
          <a:prstGeom prst="rect">
            <a:avLst/>
          </a:prstGeom>
          <a:noFill/>
          <a:ln>
            <a:noFill/>
          </a:ln>
        </p:spPr>
      </p:pic>
      <p:sp>
        <p:nvSpPr>
          <p:cNvPr id="94" name="Google Shape;94;p19"/>
          <p:cNvSpPr txBox="1"/>
          <p:nvPr/>
        </p:nvSpPr>
        <p:spPr>
          <a:xfrm>
            <a:off x="347300" y="1595013"/>
            <a:ext cx="3115200" cy="21948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CA" sz="3800">
                <a:solidFill>
                  <a:schemeClr val="dk1"/>
                </a:solidFill>
              </a:rPr>
              <a:t>Hybrid</a:t>
            </a:r>
            <a:r>
              <a:rPr lang="en-CA" sz="2300">
                <a:solidFill>
                  <a:schemeClr val="dk1"/>
                </a:solidFill>
              </a:rPr>
              <a:t> </a:t>
            </a:r>
            <a:endParaRPr sz="2300">
              <a:solidFill>
                <a:schemeClr val="dk1"/>
              </a:solidFill>
            </a:endParaRPr>
          </a:p>
          <a:p>
            <a:pPr marL="0" lvl="0" indent="0" algn="ctr" rtl="0">
              <a:lnSpc>
                <a:spcPct val="115000"/>
              </a:lnSpc>
              <a:spcBef>
                <a:spcPts val="1200"/>
              </a:spcBef>
              <a:spcAft>
                <a:spcPts val="0"/>
              </a:spcAft>
              <a:buNone/>
            </a:pPr>
            <a:r>
              <a:rPr lang="en-CA" sz="2300">
                <a:solidFill>
                  <a:schemeClr val="dk1"/>
                </a:solidFill>
              </a:rPr>
              <a:t>Recommendation System</a:t>
            </a:r>
            <a:endParaRPr sz="2300">
              <a:solidFill>
                <a:schemeClr val="dk1"/>
              </a:solidFill>
            </a:endParaRPr>
          </a:p>
          <a:p>
            <a:pPr marL="0" lvl="0" indent="0" algn="ctr" rtl="0">
              <a:spcBef>
                <a:spcPts val="1200"/>
              </a:spcBef>
              <a:spcAft>
                <a:spcPts val="0"/>
              </a:spcAft>
              <a:buNone/>
            </a:pPr>
            <a:endParaRPr/>
          </a:p>
        </p:txBody>
      </p:sp>
    </p:spTree>
  </p:cSld>
  <p:clrMapOvr>
    <a:masterClrMapping/>
  </p:clrMapOvr>
  <mc:AlternateContent xmlns:mc="http://schemas.openxmlformats.org/markup-compatibility/2006" xmlns:p14="http://schemas.microsoft.com/office/powerpoint/2010/main">
    <mc:Choice Requires="p14">
      <p:transition spd="med" advClick="0" advTm="20000">
        <p14:gallery dir="l"/>
      </p:transition>
    </mc:Choice>
    <mc:Fallback xmlns="">
      <p:transition spd="med" advClick="0" advTm="2000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CA"/>
              <a:t>Data </a:t>
            </a:r>
            <a:endParaRPr/>
          </a:p>
        </p:txBody>
      </p:sp>
      <p:sp>
        <p:nvSpPr>
          <p:cNvPr id="100" name="Google Shape;100;p20"/>
          <p:cNvSpPr txBox="1"/>
          <p:nvPr/>
        </p:nvSpPr>
        <p:spPr>
          <a:xfrm>
            <a:off x="311700" y="1517400"/>
            <a:ext cx="7480800" cy="2108239"/>
          </a:xfrm>
          <a:prstGeom prst="rect">
            <a:avLst/>
          </a:prstGeom>
          <a:noFill/>
          <a:ln>
            <a:noFill/>
          </a:ln>
        </p:spPr>
        <p:txBody>
          <a:bodyPr spcFirstLastPara="1" wrap="square" lIns="91425" tIns="91425" rIns="91425" bIns="91425" anchor="t" anchorCtr="0">
            <a:spAutoFit/>
          </a:bodyPr>
          <a:lstStyle/>
          <a:p>
            <a:pPr marL="457200" lvl="0" indent="-387350" algn="l" rtl="0">
              <a:spcBef>
                <a:spcPts val="0"/>
              </a:spcBef>
              <a:spcAft>
                <a:spcPts val="0"/>
              </a:spcAft>
              <a:buClr>
                <a:schemeClr val="dk1"/>
              </a:buClr>
              <a:buSzPts val="2500"/>
              <a:buAutoNum type="arabicPeriod"/>
            </a:pPr>
            <a:r>
              <a:rPr lang="en-CA" sz="2500" dirty="0">
                <a:solidFill>
                  <a:schemeClr val="dk1"/>
                </a:solidFill>
              </a:rPr>
              <a:t>Handle the </a:t>
            </a:r>
            <a:r>
              <a:rPr lang="en-CA" sz="2500" dirty="0" err="1">
                <a:solidFill>
                  <a:schemeClr val="dk1"/>
                </a:solidFill>
              </a:rPr>
              <a:t>NaN</a:t>
            </a:r>
            <a:r>
              <a:rPr lang="en-CA" sz="2500" dirty="0">
                <a:solidFill>
                  <a:schemeClr val="dk1"/>
                </a:solidFill>
              </a:rPr>
              <a:t> Value</a:t>
            </a:r>
            <a:endParaRPr sz="2500" dirty="0">
              <a:solidFill>
                <a:schemeClr val="dk1"/>
              </a:solidFill>
            </a:endParaRPr>
          </a:p>
          <a:p>
            <a:pPr marL="69850" lvl="0" algn="l" rtl="0">
              <a:spcBef>
                <a:spcPts val="0"/>
              </a:spcBef>
              <a:spcAft>
                <a:spcPts val="0"/>
              </a:spcAft>
              <a:buClr>
                <a:schemeClr val="dk1"/>
              </a:buClr>
              <a:buSzPts val="2500"/>
            </a:pPr>
            <a:endParaRPr lang="en-CA" sz="2500" dirty="0">
              <a:solidFill>
                <a:schemeClr val="dk1"/>
              </a:solidFill>
            </a:endParaRPr>
          </a:p>
          <a:p>
            <a:pPr marL="69850" lvl="0" algn="l" rtl="0">
              <a:spcBef>
                <a:spcPts val="0"/>
              </a:spcBef>
              <a:spcAft>
                <a:spcPts val="0"/>
              </a:spcAft>
              <a:buClr>
                <a:schemeClr val="dk1"/>
              </a:buClr>
              <a:buSzPts val="2500"/>
            </a:pPr>
            <a:r>
              <a:rPr lang="en-US" altLang="ko-KR" sz="2500" dirty="0">
                <a:solidFill>
                  <a:schemeClr val="dk1"/>
                </a:solidFill>
              </a:rPr>
              <a:t>2.</a:t>
            </a:r>
            <a:r>
              <a:rPr lang="ko-KR" altLang="en-US" sz="2500" dirty="0">
                <a:solidFill>
                  <a:schemeClr val="dk1"/>
                </a:solidFill>
              </a:rPr>
              <a:t> </a:t>
            </a:r>
            <a:r>
              <a:rPr lang="en-CA" sz="2500" dirty="0">
                <a:solidFill>
                  <a:schemeClr val="dk1"/>
                </a:solidFill>
              </a:rPr>
              <a:t>One Hot Encoding</a:t>
            </a:r>
            <a:endParaRPr sz="2500" dirty="0">
              <a:solidFill>
                <a:schemeClr val="dk1"/>
              </a:solidFill>
            </a:endParaRPr>
          </a:p>
          <a:p>
            <a:pPr marL="457200" lvl="0" indent="0" algn="l" rtl="0">
              <a:spcBef>
                <a:spcPts val="0"/>
              </a:spcBef>
              <a:spcAft>
                <a:spcPts val="0"/>
              </a:spcAft>
              <a:buNone/>
            </a:pPr>
            <a:endParaRPr sz="2500" dirty="0">
              <a:solidFill>
                <a:schemeClr val="dk1"/>
              </a:solidFill>
            </a:endParaRPr>
          </a:p>
          <a:p>
            <a:pPr marL="69850" lvl="0" algn="l" rtl="0">
              <a:spcBef>
                <a:spcPts val="0"/>
              </a:spcBef>
              <a:spcAft>
                <a:spcPts val="0"/>
              </a:spcAft>
              <a:buClr>
                <a:schemeClr val="dk1"/>
              </a:buClr>
              <a:buSzPts val="2500"/>
            </a:pPr>
            <a:r>
              <a:rPr lang="en-US" altLang="ko-KR" sz="2500" dirty="0">
                <a:solidFill>
                  <a:schemeClr val="dk1"/>
                </a:solidFill>
              </a:rPr>
              <a:t>3.</a:t>
            </a:r>
            <a:r>
              <a:rPr lang="ko-KR" altLang="en-US" sz="2500" dirty="0">
                <a:solidFill>
                  <a:schemeClr val="dk1"/>
                </a:solidFill>
              </a:rPr>
              <a:t> </a:t>
            </a:r>
            <a:r>
              <a:rPr lang="en-CA" sz="2500" dirty="0">
                <a:solidFill>
                  <a:schemeClr val="dk1"/>
                </a:solidFill>
              </a:rPr>
              <a:t>Combine the tables</a:t>
            </a:r>
            <a:endParaRPr sz="2500" dirty="0">
              <a:solidFill>
                <a:schemeClr val="dk1"/>
              </a:solidFill>
            </a:endParaRPr>
          </a:p>
        </p:txBody>
      </p:sp>
    </p:spTree>
  </p:cSld>
  <p:clrMapOvr>
    <a:masterClrMapping/>
  </p:clrMapOvr>
  <mc:AlternateContent xmlns:mc="http://schemas.openxmlformats.org/markup-compatibility/2006" xmlns:p14="http://schemas.microsoft.com/office/powerpoint/2010/main">
    <mc:Choice Requires="p14">
      <p:transition spd="med" advClick="0" advTm="20000">
        <p14:gallery dir="l"/>
      </p:transition>
    </mc:Choice>
    <mc:Fallback xmlns="">
      <p:transition spd="med" advClick="0" advTm="2000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CA"/>
              <a:t>Exploratory Data Analysis</a:t>
            </a:r>
            <a:endParaRPr/>
          </a:p>
          <a:p>
            <a:pPr marL="0" lvl="0" indent="0" algn="l" rtl="0">
              <a:spcBef>
                <a:spcPts val="0"/>
              </a:spcBef>
              <a:spcAft>
                <a:spcPts val="0"/>
              </a:spcAft>
              <a:buNone/>
            </a:pPr>
            <a:endParaRPr/>
          </a:p>
        </p:txBody>
      </p:sp>
      <p:pic>
        <p:nvPicPr>
          <p:cNvPr id="106" name="Google Shape;106;p21"/>
          <p:cNvPicPr preferRelativeResize="0"/>
          <p:nvPr/>
        </p:nvPicPr>
        <p:blipFill>
          <a:blip r:embed="rId3">
            <a:alphaModFix/>
          </a:blip>
          <a:stretch>
            <a:fillRect/>
          </a:stretch>
        </p:blipFill>
        <p:spPr>
          <a:xfrm>
            <a:off x="232850" y="875701"/>
            <a:ext cx="3980334" cy="3840400"/>
          </a:xfrm>
          <a:prstGeom prst="rect">
            <a:avLst/>
          </a:prstGeom>
          <a:noFill/>
          <a:ln>
            <a:noFill/>
          </a:ln>
        </p:spPr>
      </p:pic>
      <p:pic>
        <p:nvPicPr>
          <p:cNvPr id="107" name="Google Shape;107;p21"/>
          <p:cNvPicPr preferRelativeResize="0"/>
          <p:nvPr/>
        </p:nvPicPr>
        <p:blipFill>
          <a:blip r:embed="rId4">
            <a:alphaModFix/>
          </a:blip>
          <a:stretch>
            <a:fillRect/>
          </a:stretch>
        </p:blipFill>
        <p:spPr>
          <a:xfrm>
            <a:off x="4456800" y="1170125"/>
            <a:ext cx="4375500" cy="354597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advClick="0" advTm="20000">
        <p14:gallery dir="l"/>
      </p:transition>
    </mc:Choice>
    <mc:Fallback xmlns="">
      <p:transition spd="med" advClick="0" advTm="20000">
        <p:fade/>
      </p:transition>
    </mc:Fallback>
  </mc:AlternateContent>
</p:sld>
</file>

<file path=ppt/theme/theme1.xml><?xml version="1.0" encoding="utf-8"?>
<a:theme xmlns:a="http://schemas.openxmlformats.org/drawingml/2006/main"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TotalTime>
  <Words>1148</Words>
  <Application>Microsoft Macintosh PowerPoint</Application>
  <PresentationFormat>全屏显示(16:9)</PresentationFormat>
  <Paragraphs>116</Paragraphs>
  <Slides>22</Slides>
  <Notes>22</Notes>
  <HiddenSlides>0</HiddenSlides>
  <MMClips>0</MMClips>
  <ScaleCrop>false</ScaleCrop>
  <HeadingPairs>
    <vt:vector size="6" baseType="variant">
      <vt:variant>
        <vt:lpstr>已用的字体</vt:lpstr>
      </vt:variant>
      <vt:variant>
        <vt:i4>3</vt:i4>
      </vt:variant>
      <vt:variant>
        <vt:lpstr>主题</vt:lpstr>
      </vt:variant>
      <vt:variant>
        <vt:i4>1</vt:i4>
      </vt:variant>
      <vt:variant>
        <vt:lpstr>幻灯片标题</vt:lpstr>
      </vt:variant>
      <vt:variant>
        <vt:i4>22</vt:i4>
      </vt:variant>
    </vt:vector>
  </HeadingPairs>
  <TitlesOfParts>
    <vt:vector size="26" baseType="lpstr">
      <vt:lpstr>Arial</vt:lpstr>
      <vt:lpstr>Roboto</vt:lpstr>
      <vt:lpstr>Georgia</vt:lpstr>
      <vt:lpstr>Simple Dark</vt:lpstr>
      <vt:lpstr>Animation Recommendation</vt:lpstr>
      <vt:lpstr>What we all about? </vt:lpstr>
      <vt:lpstr>Why this is important?</vt:lpstr>
      <vt:lpstr>Type of Recommendation System</vt:lpstr>
      <vt:lpstr>Collaborative Filtering</vt:lpstr>
      <vt:lpstr>Content-Based  Filtering</vt:lpstr>
      <vt:lpstr>PowerPoint 演示文稿</vt:lpstr>
      <vt:lpstr>Data </vt:lpstr>
      <vt:lpstr>Exploratory Data Analysis </vt:lpstr>
      <vt:lpstr>Hypothesis and model</vt:lpstr>
      <vt:lpstr>Dimensionality reduction</vt:lpstr>
      <vt:lpstr>Parameters</vt:lpstr>
      <vt:lpstr>How to find K?</vt:lpstr>
      <vt:lpstr>Elbow Method</vt:lpstr>
      <vt:lpstr>Evaluation Method</vt:lpstr>
      <vt:lpstr>Silhouette Coefficient</vt:lpstr>
      <vt:lpstr>Calinski Harabasz Index</vt:lpstr>
      <vt:lpstr>Visualization</vt:lpstr>
      <vt:lpstr>PowerPoint 演示文稿</vt:lpstr>
      <vt:lpstr>PowerPoint 演示文稿</vt:lpstr>
      <vt:lpstr>Future Plan</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Animation Recommendation</dc:title>
  <cp:lastModifiedBy>administrator</cp:lastModifiedBy>
  <cp:revision>2</cp:revision>
  <dcterms:modified xsi:type="dcterms:W3CDTF">2022-06-16T08:02:53Z</dcterms:modified>
</cp:coreProperties>
</file>